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theme/theme5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6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7.xml" ContentType="application/vnd.openxmlformats-officedocument.theme+xml"/>
  <Override PartName="/ppt/slideLayouts/slideLayout11.xml" ContentType="application/vnd.openxmlformats-officedocument.presentationml.slideLayout+xml"/>
  <Override PartName="/ppt/theme/theme8.xml" ContentType="application/vnd.openxmlformats-officedocument.theme+xml"/>
  <Override PartName="/ppt/slideLayouts/slideLayout12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  <p:sldMasterId id="2147483673" r:id="rId2"/>
    <p:sldMasterId id="2147483666" r:id="rId3"/>
    <p:sldMasterId id="2147483662" r:id="rId4"/>
    <p:sldMasterId id="2147483657" r:id="rId5"/>
    <p:sldMasterId id="2147483664" r:id="rId6"/>
    <p:sldMasterId id="2147483670" r:id="rId7"/>
    <p:sldMasterId id="2147483655" r:id="rId8"/>
    <p:sldMasterId id="2147483656" r:id="rId9"/>
  </p:sldMasterIdLst>
  <p:notesMasterIdLst>
    <p:notesMasterId r:id="rId26"/>
  </p:notesMasterIdLst>
  <p:sldIdLst>
    <p:sldId id="258" r:id="rId10"/>
    <p:sldId id="259" r:id="rId11"/>
    <p:sldId id="261" r:id="rId12"/>
    <p:sldId id="273" r:id="rId13"/>
    <p:sldId id="286" r:id="rId14"/>
    <p:sldId id="287" r:id="rId15"/>
    <p:sldId id="288" r:id="rId16"/>
    <p:sldId id="275" r:id="rId17"/>
    <p:sldId id="276" r:id="rId18"/>
    <p:sldId id="277" r:id="rId19"/>
    <p:sldId id="278" r:id="rId20"/>
    <p:sldId id="279" r:id="rId21"/>
    <p:sldId id="280" r:id="rId22"/>
    <p:sldId id="285" r:id="rId23"/>
    <p:sldId id="289" r:id="rId24"/>
    <p:sldId id="27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00"/>
    <p:restoredTop sz="95541"/>
  </p:normalViewPr>
  <p:slideViewPr>
    <p:cSldViewPr snapToGrid="0" snapToObjects="1">
      <p:cViewPr>
        <p:scale>
          <a:sx n="110" d="100"/>
          <a:sy n="110" d="100"/>
        </p:scale>
        <p:origin x="200" y="-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9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BA8E7-9E27-DB41-B0BD-885CBCEE9FC8}" type="datetimeFigureOut">
              <a:rPr lang="en-US" smtClean="0"/>
              <a:t>7/25/17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AE1213-575F-3342-BA6B-6EB7A70B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63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E1213-575F-3342-BA6B-6EB7A70BBAB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152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26160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50537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4216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749212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749212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8106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43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917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4305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3848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2.xml"/><Relationship Id="rId3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4.xml"/><Relationship Id="rId3" Type="http://schemas.openxmlformats.org/officeDocument/2006/relationships/image" Target="../media/image3.jpeg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5.xml"/><Relationship Id="rId3" Type="http://schemas.openxmlformats.org/officeDocument/2006/relationships/image" Target="../media/image4.jpe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_rels/slideMaster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theme" Target="../theme/theme8.xml"/><Relationship Id="rId3" Type="http://schemas.openxmlformats.org/officeDocument/2006/relationships/image" Target="../media/image6.jpeg"/></Relationships>
</file>

<file path=ppt/slideMasters/_rels/slideMaster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9.xml"/><Relationship Id="rId3" Type="http://schemas.openxmlformats.org/officeDocument/2006/relationships/image" Target="../media/image7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8500" y="2587625"/>
            <a:ext cx="7061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054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988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988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53909" y="0"/>
            <a:ext cx="32380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970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6921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199" y="1825625"/>
            <a:ext cx="1069216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1580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b="0" kern="1200">
          <a:solidFill>
            <a:srgbClr val="0070C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" y="1"/>
            <a:ext cx="1219200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64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2648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15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6693641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7492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74921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8388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7492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74921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54434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244" r="-324" b="99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72815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65409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24"/>
          <a:stretch/>
        </p:blipFill>
        <p:spPr>
          <a:xfrm>
            <a:off x="0" y="100"/>
            <a:ext cx="12231151" cy="68579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258762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663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258762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2453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12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9214" y="1350963"/>
            <a:ext cx="6950529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Social Analytics Project</a:t>
            </a:r>
            <a:br>
              <a:rPr lang="en-US" dirty="0"/>
            </a:br>
            <a:r>
              <a:rPr lang="en-US" sz="3600" dirty="0"/>
              <a:t>A Graph Based Recommender System (</a:t>
            </a:r>
            <a:r>
              <a:rPr lang="en-US" sz="3600" dirty="0" err="1"/>
              <a:t>Jiak</a:t>
            </a:r>
            <a:r>
              <a:rPr lang="en-US" sz="3600" dirty="0"/>
              <a:t>*Bot 2.0)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9214" y="3830638"/>
            <a:ext cx="6640286" cy="1655762"/>
          </a:xfrm>
        </p:spPr>
        <p:txBody>
          <a:bodyPr/>
          <a:lstStyle/>
          <a:p>
            <a:pPr lvl="0" algn="l"/>
            <a:r>
              <a:rPr lang="en" sz="1600" i="1" dirty="0">
                <a:solidFill>
                  <a:srgbClr val="D9D9D9"/>
                </a:solidFill>
                <a:latin typeface="Trebuchet MS" charset="0"/>
                <a:ea typeface="Trebuchet MS" charset="0"/>
                <a:cs typeface="Trebuchet MS" charset="0"/>
              </a:rPr>
              <a:t>*</a:t>
            </a:r>
            <a:r>
              <a:rPr lang="en" sz="1600" i="1" dirty="0" err="1">
                <a:solidFill>
                  <a:srgbClr val="D9D9D9"/>
                </a:solidFill>
                <a:latin typeface="Trebuchet MS" charset="0"/>
                <a:ea typeface="Trebuchet MS" charset="0"/>
                <a:cs typeface="Trebuchet MS" charset="0"/>
              </a:rPr>
              <a:t>jiak</a:t>
            </a:r>
            <a:r>
              <a:rPr lang="en" sz="1600" i="1" dirty="0">
                <a:solidFill>
                  <a:srgbClr val="D9D9D9"/>
                </a:solidFill>
                <a:latin typeface="Trebuchet MS" charset="0"/>
                <a:ea typeface="Trebuchet MS" charset="0"/>
                <a:cs typeface="Trebuchet MS" charset="0"/>
              </a:rPr>
              <a:t> - literal translation of the </a:t>
            </a:r>
            <a:r>
              <a:rPr lang="en" sz="1600" i="1" dirty="0" err="1">
                <a:solidFill>
                  <a:srgbClr val="D9D9D9"/>
                </a:solidFill>
                <a:latin typeface="Trebuchet MS" charset="0"/>
                <a:ea typeface="Trebuchet MS" charset="0"/>
                <a:cs typeface="Trebuchet MS" charset="0"/>
              </a:rPr>
              <a:t>Hokkien</a:t>
            </a:r>
            <a:r>
              <a:rPr lang="en" sz="1600" i="1" dirty="0">
                <a:solidFill>
                  <a:srgbClr val="D9D9D9"/>
                </a:solidFill>
                <a:latin typeface="Trebuchet MS" charset="0"/>
                <a:ea typeface="Trebuchet MS" charset="0"/>
                <a:cs typeface="Trebuchet MS" charset="0"/>
              </a:rPr>
              <a:t> verb “Eat” </a:t>
            </a:r>
          </a:p>
          <a:p>
            <a:pPr algn="l"/>
            <a:endParaRPr lang="en-US" sz="1600" dirty="0">
              <a:solidFill>
                <a:schemeClr val="bg1"/>
              </a:solidFill>
            </a:endParaRPr>
          </a:p>
          <a:p>
            <a:pPr lvl="0" algn="l"/>
            <a:endParaRPr lang="en-US" sz="1600" dirty="0">
              <a:solidFill>
                <a:srgbClr val="D9D9D9"/>
              </a:solidFill>
              <a:latin typeface="Trebuchet MS" charset="0"/>
              <a:ea typeface="Trebuchet MS" charset="0"/>
              <a:cs typeface="Trebuchet MS" charset="0"/>
            </a:endParaRPr>
          </a:p>
          <a:p>
            <a:pPr lvl="0" algn="l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Trebuchet MS" charset="0"/>
                <a:ea typeface="Trebuchet MS" charset="0"/>
                <a:cs typeface="Trebuchet MS" charset="0"/>
              </a:rPr>
              <a:t>Chris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Trebuchet MS" charset="0"/>
                <a:ea typeface="Trebuchet MS" charset="0"/>
                <a:cs typeface="Trebuchet MS" charset="0"/>
              </a:rPr>
              <a:t>Thng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Trebuchet MS" charset="0"/>
                <a:ea typeface="Trebuchet MS" charset="0"/>
                <a:cs typeface="Trebuchet MS" charset="0"/>
              </a:rPr>
              <a:t> | Ong Han Ying |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Trebuchet MS" charset="0"/>
                <a:ea typeface="Trebuchet MS" charset="0"/>
                <a:cs typeface="Trebuchet MS" charset="0"/>
              </a:rPr>
              <a:t>Tham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Trebuchet MS" charset="0"/>
                <a:ea typeface="Trebuchet MS" charset="0"/>
                <a:cs typeface="Trebuchet MS" charset="0"/>
              </a:rPr>
              <a:t> Jun Quan | Wesley Chan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Trebuchet MS" charset="0"/>
                <a:ea typeface="Trebuchet MS" charset="0"/>
                <a:cs typeface="Trebuchet MS" charset="0"/>
              </a:rPr>
              <a:t>Lun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pPr lvl="0" algn="l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Trebuchet MS" charset="0"/>
                <a:ea typeface="Trebuchet MS" charset="0"/>
                <a:cs typeface="Trebuchet MS" charset="0"/>
              </a:rPr>
              <a:t>Yang Cheng | Ye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Trebuchet MS" charset="0"/>
                <a:ea typeface="Trebuchet MS" charset="0"/>
                <a:cs typeface="Trebuchet MS" charset="0"/>
              </a:rPr>
              <a:t>Zhibo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65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331495" y="1122363"/>
            <a:ext cx="5999747" cy="4829258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/>
              <a:t>In layman terms, we consider both sentiment and number of visits in ranking the venues</a:t>
            </a:r>
          </a:p>
        </p:txBody>
      </p:sp>
    </p:spTree>
    <p:extLst>
      <p:ext uri="{BB962C8B-B14F-4D97-AF65-F5344CB8AC3E}">
        <p14:creationId xmlns:p14="http://schemas.microsoft.com/office/powerpoint/2010/main" val="1948928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6348663" cy="1325563"/>
          </a:xfrm>
        </p:spPr>
        <p:txBody>
          <a:bodyPr/>
          <a:lstStyle/>
          <a:p>
            <a:r>
              <a:rPr lang="en-US" dirty="0"/>
              <a:t>Evaluating the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Evaluation is done by using the Mean Reciprocal Rank (MRR) 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3023298"/>
            <a:ext cx="5178902" cy="185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468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1331495" y="1122363"/>
            <a:ext cx="5999747" cy="48292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In layman terms, it meant that on average, </a:t>
            </a:r>
            <a:r>
              <a:rPr lang="en-US" sz="4800" dirty="0" smtClean="0"/>
              <a:t>what is the rank position of the a relevant restaurant.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1299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Results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626073" y="2367763"/>
            <a:ext cx="1457172" cy="1111003"/>
            <a:chOff x="412250" y="1690688"/>
            <a:chExt cx="1457172" cy="1111003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6532" y="1690688"/>
              <a:ext cx="810296" cy="810296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412250" y="2463137"/>
              <a:ext cx="1457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Recent History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8" name="Rectangle 7"/>
          <p:cNvSpPr/>
          <p:nvPr/>
        </p:nvSpPr>
        <p:spPr>
          <a:xfrm>
            <a:off x="5236569" y="2564577"/>
            <a:ext cx="11897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sz="2800" dirty="0" smtClean="0">
                <a:solidFill>
                  <a:schemeClr val="bg1"/>
                </a:solidFill>
              </a:rPr>
              <a:t>0.0369</a:t>
            </a:r>
            <a:endParaRPr lang="it-IT" sz="28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348772" y="1673589"/>
            <a:ext cx="29702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smtClean="0">
                <a:solidFill>
                  <a:schemeClr val="bg1"/>
                </a:solidFill>
              </a:rPr>
              <a:t>Mean Reciprocal Rank</a:t>
            </a:r>
            <a:endParaRPr lang="it-IT" sz="2000" b="1" dirty="0">
              <a:solidFill>
                <a:schemeClr val="bg1"/>
              </a:solidFill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2535596" y="3808653"/>
            <a:ext cx="2483886" cy="1148850"/>
            <a:chOff x="608615" y="3333628"/>
            <a:chExt cx="2483886" cy="1148850"/>
          </a:xfrm>
        </p:grpSpPr>
        <p:sp>
          <p:nvSpPr>
            <p:cNvPr id="7" name="TextBox 6"/>
            <p:cNvSpPr txBox="1"/>
            <p:nvPr/>
          </p:nvSpPr>
          <p:spPr>
            <a:xfrm>
              <a:off x="1680656" y="3507944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+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608615" y="3333628"/>
              <a:ext cx="1324679" cy="1148850"/>
              <a:chOff x="439339" y="1690688"/>
              <a:chExt cx="1324679" cy="1148850"/>
            </a:xfrm>
          </p:grpSpPr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532" y="1690688"/>
                <a:ext cx="810296" cy="810296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439339" y="2500984"/>
                <a:ext cx="132467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solidFill>
                      <a:schemeClr val="bg1"/>
                    </a:solidFill>
                  </a:rPr>
                  <a:t>Full History</a:t>
                </a:r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1767822" y="3333628"/>
              <a:ext cx="1324679" cy="1148850"/>
              <a:chOff x="2042520" y="3333628"/>
              <a:chExt cx="1324679" cy="1148850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2042520" y="4143924"/>
                <a:ext cx="132467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solidFill>
                      <a:schemeClr val="bg1"/>
                    </a:solidFill>
                  </a:rPr>
                  <a:t>Venue</a:t>
                </a:r>
                <a:endParaRPr lang="en-US" sz="16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98460" y="3333628"/>
                <a:ext cx="812800" cy="812800"/>
              </a:xfrm>
              <a:prstGeom prst="rect">
                <a:avLst/>
              </a:prstGeom>
            </p:spPr>
          </p:pic>
        </p:grpSp>
      </p:grpSp>
      <p:sp>
        <p:nvSpPr>
          <p:cNvPr id="20" name="Rectangle 19"/>
          <p:cNvSpPr/>
          <p:nvPr/>
        </p:nvSpPr>
        <p:spPr>
          <a:xfrm>
            <a:off x="5236568" y="3982969"/>
            <a:ext cx="11897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sz="2800" dirty="0" smtClean="0">
                <a:solidFill>
                  <a:schemeClr val="bg1"/>
                </a:solidFill>
              </a:rPr>
              <a:t>0.0519</a:t>
            </a:r>
            <a:endParaRPr lang="it-IT" sz="2800" dirty="0">
              <a:solidFill>
                <a:schemeClr val="bg1"/>
              </a:solidFill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159795" y="5243219"/>
            <a:ext cx="4859687" cy="1158524"/>
            <a:chOff x="608615" y="4853458"/>
            <a:chExt cx="4859687" cy="1158524"/>
          </a:xfrm>
        </p:grpSpPr>
        <p:sp>
          <p:nvSpPr>
            <p:cNvPr id="22" name="TextBox 21"/>
            <p:cNvSpPr txBox="1"/>
            <p:nvPr/>
          </p:nvSpPr>
          <p:spPr>
            <a:xfrm>
              <a:off x="1680656" y="5060167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+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608615" y="4853458"/>
              <a:ext cx="1324679" cy="1148850"/>
              <a:chOff x="439339" y="1690688"/>
              <a:chExt cx="1324679" cy="1148850"/>
            </a:xfrm>
          </p:grpSpPr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532" y="1690688"/>
                <a:ext cx="810296" cy="810296"/>
              </a:xfrm>
              <a:prstGeom prst="rect">
                <a:avLst/>
              </a:prstGeom>
            </p:spPr>
          </p:pic>
          <p:sp>
            <p:nvSpPr>
              <p:cNvPr id="25" name="TextBox 24"/>
              <p:cNvSpPr txBox="1"/>
              <p:nvPr/>
            </p:nvSpPr>
            <p:spPr>
              <a:xfrm>
                <a:off x="439339" y="2500984"/>
                <a:ext cx="132467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solidFill>
                      <a:schemeClr val="bg1"/>
                    </a:solidFill>
                  </a:rPr>
                  <a:t>Full History</a:t>
                </a:r>
                <a:endParaRPr lang="en-US" sz="16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1767822" y="4853458"/>
              <a:ext cx="1324679" cy="1148850"/>
              <a:chOff x="2042520" y="3333628"/>
              <a:chExt cx="1324679" cy="1148850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2042520" y="4143924"/>
                <a:ext cx="132467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solidFill>
                      <a:schemeClr val="bg1"/>
                    </a:solidFill>
                  </a:rPr>
                  <a:t>Venue</a:t>
                </a:r>
                <a:endParaRPr lang="en-US" sz="16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98460" y="3333628"/>
                <a:ext cx="812800" cy="812800"/>
              </a:xfrm>
              <a:prstGeom prst="rect">
                <a:avLst/>
              </a:prstGeom>
            </p:spPr>
          </p:pic>
        </p:grpSp>
        <p:sp>
          <p:nvSpPr>
            <p:cNvPr id="32" name="TextBox 31"/>
            <p:cNvSpPr txBox="1"/>
            <p:nvPr/>
          </p:nvSpPr>
          <p:spPr>
            <a:xfrm>
              <a:off x="2853993" y="5060167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+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031880" y="5060166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+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4143623" y="4853458"/>
              <a:ext cx="1324679" cy="1158524"/>
              <a:chOff x="4858993" y="4853458"/>
              <a:chExt cx="1324679" cy="1158524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4858993" y="5673428"/>
                <a:ext cx="132467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solidFill>
                      <a:schemeClr val="bg1"/>
                    </a:solidFill>
                  </a:rPr>
                  <a:t>Location</a:t>
                </a:r>
                <a:endParaRPr lang="en-US" sz="16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40" name="Picture 39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13701" y="4853458"/>
                <a:ext cx="810296" cy="810296"/>
              </a:xfrm>
              <a:prstGeom prst="rect">
                <a:avLst/>
              </a:prstGeom>
            </p:spPr>
          </p:pic>
        </p:grpSp>
        <p:grpSp>
          <p:nvGrpSpPr>
            <p:cNvPr id="42" name="Group 41"/>
            <p:cNvGrpSpPr/>
            <p:nvPr/>
          </p:nvGrpSpPr>
          <p:grpSpPr>
            <a:xfrm>
              <a:off x="2941159" y="4853458"/>
              <a:ext cx="1324679" cy="1148850"/>
              <a:chOff x="3443440" y="4853458"/>
              <a:chExt cx="1324679" cy="1148850"/>
            </a:xfrm>
          </p:grpSpPr>
          <p:sp>
            <p:nvSpPr>
              <p:cNvPr id="34" name="TextBox 33"/>
              <p:cNvSpPr txBox="1"/>
              <p:nvPr/>
            </p:nvSpPr>
            <p:spPr>
              <a:xfrm>
                <a:off x="3443440" y="5663754"/>
                <a:ext cx="132467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solidFill>
                      <a:schemeClr val="bg1"/>
                    </a:solidFill>
                  </a:rPr>
                  <a:t>Rating</a:t>
                </a:r>
                <a:endParaRPr lang="en-US" sz="1600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41" name="Picture 40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00631" y="4853458"/>
                <a:ext cx="810296" cy="810296"/>
              </a:xfrm>
              <a:prstGeom prst="rect">
                <a:avLst/>
              </a:prstGeom>
            </p:spPr>
          </p:pic>
        </p:grpSp>
      </p:grpSp>
      <p:sp>
        <p:nvSpPr>
          <p:cNvPr id="46" name="Rectangle 45"/>
          <p:cNvSpPr/>
          <p:nvPr/>
        </p:nvSpPr>
        <p:spPr>
          <a:xfrm>
            <a:off x="5236568" y="5365271"/>
            <a:ext cx="11897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sz="2800" dirty="0" smtClean="0">
                <a:solidFill>
                  <a:schemeClr val="bg1"/>
                </a:solidFill>
              </a:rPr>
              <a:t>0.0672</a:t>
            </a:r>
            <a:endParaRPr lang="it-IT" sz="2800" dirty="0">
              <a:solidFill>
                <a:schemeClr val="bg1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253621" y="2967305"/>
            <a:ext cx="265285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dirty="0" err="1">
                <a:solidFill>
                  <a:schemeClr val="bg1"/>
                </a:solidFill>
              </a:rPr>
              <a:t>Relevant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recommendation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ranked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around</a:t>
            </a:r>
            <a:r>
              <a:rPr lang="it-IT" sz="1600" dirty="0">
                <a:solidFill>
                  <a:schemeClr val="bg1"/>
                </a:solidFill>
              </a:rPr>
              <a:t> #28</a:t>
            </a:r>
          </a:p>
        </p:txBody>
      </p:sp>
      <p:sp>
        <p:nvSpPr>
          <p:cNvPr id="49" name="Rectangle 48"/>
          <p:cNvSpPr/>
          <p:nvPr/>
        </p:nvSpPr>
        <p:spPr>
          <a:xfrm>
            <a:off x="5236568" y="4367690"/>
            <a:ext cx="249009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dirty="0" err="1">
                <a:solidFill>
                  <a:schemeClr val="bg1"/>
                </a:solidFill>
              </a:rPr>
              <a:t>Relevant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recommendation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ranked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around</a:t>
            </a:r>
            <a:r>
              <a:rPr lang="it-IT" sz="1600" dirty="0">
                <a:solidFill>
                  <a:schemeClr val="bg1"/>
                </a:solidFill>
              </a:rPr>
              <a:t> #</a:t>
            </a:r>
            <a:r>
              <a:rPr lang="it-IT" sz="1600" dirty="0" smtClean="0">
                <a:solidFill>
                  <a:schemeClr val="bg1"/>
                </a:solidFill>
              </a:rPr>
              <a:t>20</a:t>
            </a:r>
            <a:endParaRPr lang="it-IT" sz="1600" dirty="0">
              <a:solidFill>
                <a:schemeClr val="bg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5236568" y="5768075"/>
            <a:ext cx="24729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dirty="0" err="1">
                <a:solidFill>
                  <a:schemeClr val="bg1"/>
                </a:solidFill>
              </a:rPr>
              <a:t>Relevant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recommendation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ranked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around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smtClean="0">
                <a:solidFill>
                  <a:schemeClr val="bg1"/>
                </a:solidFill>
              </a:rPr>
              <a:t>#15</a:t>
            </a:r>
            <a:endParaRPr lang="it-IT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497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Results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7245096" cy="1089373"/>
          </a:xfrm>
        </p:spPr>
        <p:txBody>
          <a:bodyPr/>
          <a:lstStyle/>
          <a:p>
            <a:r>
              <a:rPr lang="pt-BR" dirty="0"/>
              <a:t>Web </a:t>
            </a:r>
            <a:r>
              <a:rPr lang="pt-BR" dirty="0" err="1" smtClean="0"/>
              <a:t>Visualisation</a:t>
            </a:r>
            <a:r>
              <a:rPr lang="is-IS" dirty="0" smtClean="0"/>
              <a:t> </a:t>
            </a:r>
            <a:endParaRPr lang="is-IS" dirty="0"/>
          </a:p>
          <a:p>
            <a:r>
              <a:rPr lang="is-IS" dirty="0" smtClean="0"/>
              <a:t>Jiakbot </a:t>
            </a:r>
            <a:r>
              <a:rPr lang="is-IS" dirty="0" smtClean="0"/>
              <a:t>2.0 (@jiak_bot)</a:t>
            </a:r>
            <a:endParaRPr lang="is-IS" dirty="0"/>
          </a:p>
        </p:txBody>
      </p:sp>
      <p:grpSp>
        <p:nvGrpSpPr>
          <p:cNvPr id="2" name="Group 1"/>
          <p:cNvGrpSpPr/>
          <p:nvPr/>
        </p:nvGrpSpPr>
        <p:grpSpPr>
          <a:xfrm>
            <a:off x="838200" y="3147314"/>
            <a:ext cx="2715580" cy="1686616"/>
            <a:chOff x="4575869" y="796000"/>
            <a:chExt cx="5449965" cy="3384912"/>
          </a:xfrm>
        </p:grpSpPr>
        <p:grpSp>
          <p:nvGrpSpPr>
            <p:cNvPr id="21" name="Group 20"/>
            <p:cNvGrpSpPr/>
            <p:nvPr/>
          </p:nvGrpSpPr>
          <p:grpSpPr>
            <a:xfrm>
              <a:off x="5432609" y="1690688"/>
              <a:ext cx="1873474" cy="1873472"/>
              <a:chOff x="5068163" y="6079077"/>
              <a:chExt cx="5199191" cy="5199189"/>
            </a:xfrm>
          </p:grpSpPr>
          <p:sp>
            <p:nvSpPr>
              <p:cNvPr id="22" name="Freeform 240"/>
              <p:cNvSpPr>
                <a:spLocks noEditPoints="1"/>
              </p:cNvSpPr>
              <p:nvPr/>
            </p:nvSpPr>
            <p:spPr bwMode="auto">
              <a:xfrm>
                <a:off x="5068163" y="6079077"/>
                <a:ext cx="5199191" cy="5199189"/>
              </a:xfrm>
              <a:custGeom>
                <a:avLst/>
                <a:gdLst>
                  <a:gd name="T0" fmla="*/ 1840 w 1840"/>
                  <a:gd name="T1" fmla="*/ 964 h 1840"/>
                  <a:gd name="T2" fmla="*/ 1682 w 1840"/>
                  <a:gd name="T3" fmla="*/ 808 h 1840"/>
                  <a:gd name="T4" fmla="*/ 1791 w 1840"/>
                  <a:gd name="T5" fmla="*/ 614 h 1840"/>
                  <a:gd name="T6" fmla="*/ 1578 w 1840"/>
                  <a:gd name="T7" fmla="*/ 521 h 1840"/>
                  <a:gd name="T8" fmla="*/ 1602 w 1840"/>
                  <a:gd name="T9" fmla="*/ 301 h 1840"/>
                  <a:gd name="T10" fmla="*/ 1379 w 1840"/>
                  <a:gd name="T11" fmla="*/ 303 h 1840"/>
                  <a:gd name="T12" fmla="*/ 1318 w 1840"/>
                  <a:gd name="T13" fmla="*/ 90 h 1840"/>
                  <a:gd name="T14" fmla="*/ 1103 w 1840"/>
                  <a:gd name="T15" fmla="*/ 173 h 1840"/>
                  <a:gd name="T16" fmla="*/ 964 w 1840"/>
                  <a:gd name="T17" fmla="*/ 0 h 1840"/>
                  <a:gd name="T18" fmla="*/ 808 w 1840"/>
                  <a:gd name="T19" fmla="*/ 159 h 1840"/>
                  <a:gd name="T20" fmla="*/ 613 w 1840"/>
                  <a:gd name="T21" fmla="*/ 49 h 1840"/>
                  <a:gd name="T22" fmla="*/ 521 w 1840"/>
                  <a:gd name="T23" fmla="*/ 262 h 1840"/>
                  <a:gd name="T24" fmla="*/ 301 w 1840"/>
                  <a:gd name="T25" fmla="*/ 239 h 1840"/>
                  <a:gd name="T26" fmla="*/ 303 w 1840"/>
                  <a:gd name="T27" fmla="*/ 461 h 1840"/>
                  <a:gd name="T28" fmla="*/ 89 w 1840"/>
                  <a:gd name="T29" fmla="*/ 522 h 1840"/>
                  <a:gd name="T30" fmla="*/ 173 w 1840"/>
                  <a:gd name="T31" fmla="*/ 737 h 1840"/>
                  <a:gd name="T32" fmla="*/ 0 w 1840"/>
                  <a:gd name="T33" fmla="*/ 877 h 1840"/>
                  <a:gd name="T34" fmla="*/ 159 w 1840"/>
                  <a:gd name="T35" fmla="*/ 1032 h 1840"/>
                  <a:gd name="T36" fmla="*/ 49 w 1840"/>
                  <a:gd name="T37" fmla="*/ 1227 h 1840"/>
                  <a:gd name="T38" fmla="*/ 262 w 1840"/>
                  <a:gd name="T39" fmla="*/ 1320 h 1840"/>
                  <a:gd name="T40" fmla="*/ 239 w 1840"/>
                  <a:gd name="T41" fmla="*/ 1540 h 1840"/>
                  <a:gd name="T42" fmla="*/ 461 w 1840"/>
                  <a:gd name="T43" fmla="*/ 1538 h 1840"/>
                  <a:gd name="T44" fmla="*/ 522 w 1840"/>
                  <a:gd name="T45" fmla="*/ 1751 h 1840"/>
                  <a:gd name="T46" fmla="*/ 737 w 1840"/>
                  <a:gd name="T47" fmla="*/ 1668 h 1840"/>
                  <a:gd name="T48" fmla="*/ 876 w 1840"/>
                  <a:gd name="T49" fmla="*/ 1840 h 1840"/>
                  <a:gd name="T50" fmla="*/ 1032 w 1840"/>
                  <a:gd name="T51" fmla="*/ 1682 h 1840"/>
                  <a:gd name="T52" fmla="*/ 1227 w 1840"/>
                  <a:gd name="T53" fmla="*/ 1791 h 1840"/>
                  <a:gd name="T54" fmla="*/ 1319 w 1840"/>
                  <a:gd name="T55" fmla="*/ 1579 h 1840"/>
                  <a:gd name="T56" fmla="*/ 1540 w 1840"/>
                  <a:gd name="T57" fmla="*/ 1602 h 1840"/>
                  <a:gd name="T58" fmla="*/ 1538 w 1840"/>
                  <a:gd name="T59" fmla="*/ 1380 h 1840"/>
                  <a:gd name="T60" fmla="*/ 1751 w 1840"/>
                  <a:gd name="T61" fmla="*/ 1318 h 1840"/>
                  <a:gd name="T62" fmla="*/ 1668 w 1840"/>
                  <a:gd name="T63" fmla="*/ 1104 h 1840"/>
                  <a:gd name="T64" fmla="*/ 1081 w 1840"/>
                  <a:gd name="T65" fmla="*/ 1490 h 1840"/>
                  <a:gd name="T66" fmla="*/ 759 w 1840"/>
                  <a:gd name="T67" fmla="*/ 351 h 1840"/>
                  <a:gd name="T68" fmla="*/ 1081 w 1840"/>
                  <a:gd name="T69" fmla="*/ 1490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40" h="1840">
                    <a:moveTo>
                      <a:pt x="1827" y="1080"/>
                    </a:moveTo>
                    <a:cubicBezTo>
                      <a:pt x="1840" y="964"/>
                      <a:pt x="1840" y="964"/>
                      <a:pt x="1840" y="964"/>
                    </a:cubicBezTo>
                    <a:cubicBezTo>
                      <a:pt x="1690" y="906"/>
                      <a:pt x="1690" y="906"/>
                      <a:pt x="1690" y="906"/>
                    </a:cubicBezTo>
                    <a:cubicBezTo>
                      <a:pt x="1689" y="874"/>
                      <a:pt x="1687" y="841"/>
                      <a:pt x="1682" y="808"/>
                    </a:cubicBezTo>
                    <a:cubicBezTo>
                      <a:pt x="1823" y="726"/>
                      <a:pt x="1823" y="726"/>
                      <a:pt x="1823" y="726"/>
                    </a:cubicBezTo>
                    <a:cubicBezTo>
                      <a:pt x="1791" y="614"/>
                      <a:pt x="1791" y="614"/>
                      <a:pt x="1791" y="614"/>
                    </a:cubicBezTo>
                    <a:cubicBezTo>
                      <a:pt x="1628" y="618"/>
                      <a:pt x="1628" y="618"/>
                      <a:pt x="1628" y="618"/>
                    </a:cubicBezTo>
                    <a:cubicBezTo>
                      <a:pt x="1614" y="584"/>
                      <a:pt x="1597" y="552"/>
                      <a:pt x="1578" y="521"/>
                    </a:cubicBezTo>
                    <a:cubicBezTo>
                      <a:pt x="1675" y="392"/>
                      <a:pt x="1675" y="392"/>
                      <a:pt x="1675" y="392"/>
                    </a:cubicBezTo>
                    <a:cubicBezTo>
                      <a:pt x="1602" y="301"/>
                      <a:pt x="1602" y="301"/>
                      <a:pt x="1602" y="301"/>
                    </a:cubicBezTo>
                    <a:cubicBezTo>
                      <a:pt x="1455" y="366"/>
                      <a:pt x="1455" y="366"/>
                      <a:pt x="1455" y="366"/>
                    </a:cubicBezTo>
                    <a:cubicBezTo>
                      <a:pt x="1431" y="344"/>
                      <a:pt x="1406" y="322"/>
                      <a:pt x="1379" y="303"/>
                    </a:cubicBezTo>
                    <a:cubicBezTo>
                      <a:pt x="1420" y="147"/>
                      <a:pt x="1420" y="147"/>
                      <a:pt x="1420" y="147"/>
                    </a:cubicBezTo>
                    <a:cubicBezTo>
                      <a:pt x="1318" y="90"/>
                      <a:pt x="1318" y="90"/>
                      <a:pt x="1318" y="90"/>
                    </a:cubicBezTo>
                    <a:cubicBezTo>
                      <a:pt x="1206" y="206"/>
                      <a:pt x="1206" y="206"/>
                      <a:pt x="1206" y="206"/>
                    </a:cubicBezTo>
                    <a:cubicBezTo>
                      <a:pt x="1173" y="193"/>
                      <a:pt x="1139" y="181"/>
                      <a:pt x="1103" y="173"/>
                    </a:cubicBezTo>
                    <a:cubicBezTo>
                      <a:pt x="1080" y="13"/>
                      <a:pt x="1080" y="13"/>
                      <a:pt x="1080" y="13"/>
                    </a:cubicBezTo>
                    <a:cubicBezTo>
                      <a:pt x="964" y="0"/>
                      <a:pt x="964" y="0"/>
                      <a:pt x="964" y="0"/>
                    </a:cubicBezTo>
                    <a:cubicBezTo>
                      <a:pt x="906" y="151"/>
                      <a:pt x="906" y="151"/>
                      <a:pt x="906" y="151"/>
                    </a:cubicBezTo>
                    <a:cubicBezTo>
                      <a:pt x="874" y="151"/>
                      <a:pt x="841" y="154"/>
                      <a:pt x="808" y="159"/>
                    </a:cubicBezTo>
                    <a:cubicBezTo>
                      <a:pt x="726" y="17"/>
                      <a:pt x="726" y="17"/>
                      <a:pt x="726" y="17"/>
                    </a:cubicBezTo>
                    <a:cubicBezTo>
                      <a:pt x="613" y="49"/>
                      <a:pt x="613" y="49"/>
                      <a:pt x="613" y="49"/>
                    </a:cubicBezTo>
                    <a:cubicBezTo>
                      <a:pt x="617" y="213"/>
                      <a:pt x="617" y="213"/>
                      <a:pt x="617" y="213"/>
                    </a:cubicBezTo>
                    <a:cubicBezTo>
                      <a:pt x="584" y="227"/>
                      <a:pt x="552" y="244"/>
                      <a:pt x="521" y="262"/>
                    </a:cubicBezTo>
                    <a:cubicBezTo>
                      <a:pt x="392" y="166"/>
                      <a:pt x="392" y="166"/>
                      <a:pt x="392" y="166"/>
                    </a:cubicBezTo>
                    <a:cubicBezTo>
                      <a:pt x="301" y="239"/>
                      <a:pt x="301" y="239"/>
                      <a:pt x="301" y="239"/>
                    </a:cubicBezTo>
                    <a:cubicBezTo>
                      <a:pt x="366" y="386"/>
                      <a:pt x="366" y="386"/>
                      <a:pt x="366" y="386"/>
                    </a:cubicBezTo>
                    <a:cubicBezTo>
                      <a:pt x="343" y="410"/>
                      <a:pt x="322" y="435"/>
                      <a:pt x="303" y="461"/>
                    </a:cubicBezTo>
                    <a:cubicBezTo>
                      <a:pt x="147" y="420"/>
                      <a:pt x="147" y="420"/>
                      <a:pt x="147" y="420"/>
                    </a:cubicBezTo>
                    <a:cubicBezTo>
                      <a:pt x="89" y="522"/>
                      <a:pt x="89" y="522"/>
                      <a:pt x="89" y="522"/>
                    </a:cubicBezTo>
                    <a:cubicBezTo>
                      <a:pt x="206" y="634"/>
                      <a:pt x="206" y="634"/>
                      <a:pt x="206" y="634"/>
                    </a:cubicBezTo>
                    <a:cubicBezTo>
                      <a:pt x="192" y="668"/>
                      <a:pt x="181" y="702"/>
                      <a:pt x="173" y="737"/>
                    </a:cubicBezTo>
                    <a:cubicBezTo>
                      <a:pt x="13" y="760"/>
                      <a:pt x="13" y="760"/>
                      <a:pt x="13" y="760"/>
                    </a:cubicBezTo>
                    <a:cubicBezTo>
                      <a:pt x="0" y="877"/>
                      <a:pt x="0" y="877"/>
                      <a:pt x="0" y="877"/>
                    </a:cubicBezTo>
                    <a:cubicBezTo>
                      <a:pt x="151" y="934"/>
                      <a:pt x="151" y="934"/>
                      <a:pt x="151" y="934"/>
                    </a:cubicBezTo>
                    <a:cubicBezTo>
                      <a:pt x="151" y="967"/>
                      <a:pt x="154" y="1000"/>
                      <a:pt x="159" y="1032"/>
                    </a:cubicBezTo>
                    <a:cubicBezTo>
                      <a:pt x="17" y="1115"/>
                      <a:pt x="17" y="1115"/>
                      <a:pt x="17" y="1115"/>
                    </a:cubicBezTo>
                    <a:cubicBezTo>
                      <a:pt x="49" y="1227"/>
                      <a:pt x="49" y="1227"/>
                      <a:pt x="49" y="1227"/>
                    </a:cubicBezTo>
                    <a:cubicBezTo>
                      <a:pt x="212" y="1223"/>
                      <a:pt x="212" y="1223"/>
                      <a:pt x="212" y="1223"/>
                    </a:cubicBezTo>
                    <a:cubicBezTo>
                      <a:pt x="227" y="1257"/>
                      <a:pt x="243" y="1289"/>
                      <a:pt x="262" y="1320"/>
                    </a:cubicBezTo>
                    <a:cubicBezTo>
                      <a:pt x="166" y="1449"/>
                      <a:pt x="166" y="1449"/>
                      <a:pt x="166" y="1449"/>
                    </a:cubicBezTo>
                    <a:cubicBezTo>
                      <a:pt x="239" y="1540"/>
                      <a:pt x="239" y="1540"/>
                      <a:pt x="239" y="1540"/>
                    </a:cubicBezTo>
                    <a:cubicBezTo>
                      <a:pt x="386" y="1474"/>
                      <a:pt x="386" y="1474"/>
                      <a:pt x="386" y="1474"/>
                    </a:cubicBezTo>
                    <a:cubicBezTo>
                      <a:pt x="410" y="1497"/>
                      <a:pt x="435" y="1518"/>
                      <a:pt x="461" y="1538"/>
                    </a:cubicBezTo>
                    <a:cubicBezTo>
                      <a:pt x="420" y="1694"/>
                      <a:pt x="420" y="1694"/>
                      <a:pt x="420" y="1694"/>
                    </a:cubicBezTo>
                    <a:cubicBezTo>
                      <a:pt x="522" y="1751"/>
                      <a:pt x="522" y="1751"/>
                      <a:pt x="522" y="1751"/>
                    </a:cubicBezTo>
                    <a:cubicBezTo>
                      <a:pt x="634" y="1635"/>
                      <a:pt x="634" y="1635"/>
                      <a:pt x="634" y="1635"/>
                    </a:cubicBezTo>
                    <a:cubicBezTo>
                      <a:pt x="667" y="1648"/>
                      <a:pt x="702" y="1659"/>
                      <a:pt x="737" y="1668"/>
                    </a:cubicBezTo>
                    <a:cubicBezTo>
                      <a:pt x="760" y="1827"/>
                      <a:pt x="760" y="1827"/>
                      <a:pt x="760" y="1827"/>
                    </a:cubicBezTo>
                    <a:cubicBezTo>
                      <a:pt x="876" y="1840"/>
                      <a:pt x="876" y="1840"/>
                      <a:pt x="876" y="1840"/>
                    </a:cubicBezTo>
                    <a:cubicBezTo>
                      <a:pt x="934" y="1690"/>
                      <a:pt x="934" y="1690"/>
                      <a:pt x="934" y="1690"/>
                    </a:cubicBezTo>
                    <a:cubicBezTo>
                      <a:pt x="967" y="1689"/>
                      <a:pt x="1000" y="1687"/>
                      <a:pt x="1032" y="1682"/>
                    </a:cubicBezTo>
                    <a:cubicBezTo>
                      <a:pt x="1114" y="1823"/>
                      <a:pt x="1114" y="1823"/>
                      <a:pt x="1114" y="1823"/>
                    </a:cubicBezTo>
                    <a:cubicBezTo>
                      <a:pt x="1227" y="1791"/>
                      <a:pt x="1227" y="1791"/>
                      <a:pt x="1227" y="1791"/>
                    </a:cubicBezTo>
                    <a:cubicBezTo>
                      <a:pt x="1223" y="1628"/>
                      <a:pt x="1223" y="1628"/>
                      <a:pt x="1223" y="1628"/>
                    </a:cubicBezTo>
                    <a:cubicBezTo>
                      <a:pt x="1256" y="1614"/>
                      <a:pt x="1289" y="1597"/>
                      <a:pt x="1319" y="1579"/>
                    </a:cubicBezTo>
                    <a:cubicBezTo>
                      <a:pt x="1448" y="1675"/>
                      <a:pt x="1448" y="1675"/>
                      <a:pt x="1448" y="1675"/>
                    </a:cubicBezTo>
                    <a:cubicBezTo>
                      <a:pt x="1540" y="1602"/>
                      <a:pt x="1540" y="1602"/>
                      <a:pt x="1540" y="1602"/>
                    </a:cubicBezTo>
                    <a:cubicBezTo>
                      <a:pt x="1474" y="1455"/>
                      <a:pt x="1474" y="1455"/>
                      <a:pt x="1474" y="1455"/>
                    </a:cubicBezTo>
                    <a:cubicBezTo>
                      <a:pt x="1497" y="1431"/>
                      <a:pt x="1518" y="1406"/>
                      <a:pt x="1538" y="1380"/>
                    </a:cubicBezTo>
                    <a:cubicBezTo>
                      <a:pt x="1694" y="1420"/>
                      <a:pt x="1694" y="1420"/>
                      <a:pt x="1694" y="1420"/>
                    </a:cubicBezTo>
                    <a:cubicBezTo>
                      <a:pt x="1751" y="1318"/>
                      <a:pt x="1751" y="1318"/>
                      <a:pt x="1751" y="1318"/>
                    </a:cubicBezTo>
                    <a:cubicBezTo>
                      <a:pt x="1635" y="1207"/>
                      <a:pt x="1635" y="1207"/>
                      <a:pt x="1635" y="1207"/>
                    </a:cubicBezTo>
                    <a:cubicBezTo>
                      <a:pt x="1648" y="1173"/>
                      <a:pt x="1659" y="1139"/>
                      <a:pt x="1668" y="1104"/>
                    </a:cubicBezTo>
                    <a:lnTo>
                      <a:pt x="1827" y="1080"/>
                    </a:lnTo>
                    <a:close/>
                    <a:moveTo>
                      <a:pt x="1081" y="1490"/>
                    </a:moveTo>
                    <a:cubicBezTo>
                      <a:pt x="766" y="1579"/>
                      <a:pt x="439" y="1396"/>
                      <a:pt x="350" y="1081"/>
                    </a:cubicBezTo>
                    <a:cubicBezTo>
                      <a:pt x="262" y="767"/>
                      <a:pt x="445" y="439"/>
                      <a:pt x="759" y="351"/>
                    </a:cubicBezTo>
                    <a:cubicBezTo>
                      <a:pt x="1074" y="262"/>
                      <a:pt x="1401" y="445"/>
                      <a:pt x="1490" y="760"/>
                    </a:cubicBezTo>
                    <a:cubicBezTo>
                      <a:pt x="1579" y="1074"/>
                      <a:pt x="1396" y="1401"/>
                      <a:pt x="1081" y="149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27119" tIns="0" rIns="27119" bIns="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id-ID" sz="118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3" name="Freeform 247"/>
              <p:cNvSpPr>
                <a:spLocks noEditPoints="1"/>
              </p:cNvSpPr>
              <p:nvPr/>
            </p:nvSpPr>
            <p:spPr bwMode="auto">
              <a:xfrm>
                <a:off x="6521688" y="7537269"/>
                <a:ext cx="2292142" cy="2286366"/>
              </a:xfrm>
              <a:custGeom>
                <a:avLst/>
                <a:gdLst>
                  <a:gd name="T0" fmla="*/ 250 w 500"/>
                  <a:gd name="T1" fmla="*/ 499 h 499"/>
                  <a:gd name="T2" fmla="*/ 0 w 500"/>
                  <a:gd name="T3" fmla="*/ 249 h 499"/>
                  <a:gd name="T4" fmla="*/ 250 w 500"/>
                  <a:gd name="T5" fmla="*/ 0 h 499"/>
                  <a:gd name="T6" fmla="*/ 500 w 500"/>
                  <a:gd name="T7" fmla="*/ 249 h 499"/>
                  <a:gd name="T8" fmla="*/ 250 w 500"/>
                  <a:gd name="T9" fmla="*/ 499 h 499"/>
                  <a:gd name="T10" fmla="*/ 250 w 500"/>
                  <a:gd name="T11" fmla="*/ 140 h 499"/>
                  <a:gd name="T12" fmla="*/ 140 w 500"/>
                  <a:gd name="T13" fmla="*/ 249 h 499"/>
                  <a:gd name="T14" fmla="*/ 250 w 500"/>
                  <a:gd name="T15" fmla="*/ 359 h 499"/>
                  <a:gd name="T16" fmla="*/ 360 w 500"/>
                  <a:gd name="T17" fmla="*/ 249 h 499"/>
                  <a:gd name="T18" fmla="*/ 250 w 500"/>
                  <a:gd name="T19" fmla="*/ 140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0" h="499">
                    <a:moveTo>
                      <a:pt x="250" y="499"/>
                    </a:moveTo>
                    <a:cubicBezTo>
                      <a:pt x="112" y="499"/>
                      <a:pt x="0" y="387"/>
                      <a:pt x="0" y="249"/>
                    </a:cubicBezTo>
                    <a:cubicBezTo>
                      <a:pt x="0" y="112"/>
                      <a:pt x="112" y="0"/>
                      <a:pt x="250" y="0"/>
                    </a:cubicBezTo>
                    <a:cubicBezTo>
                      <a:pt x="388" y="0"/>
                      <a:pt x="500" y="112"/>
                      <a:pt x="500" y="249"/>
                    </a:cubicBezTo>
                    <a:cubicBezTo>
                      <a:pt x="500" y="387"/>
                      <a:pt x="388" y="499"/>
                      <a:pt x="250" y="499"/>
                    </a:cubicBezTo>
                    <a:close/>
                    <a:moveTo>
                      <a:pt x="250" y="140"/>
                    </a:moveTo>
                    <a:cubicBezTo>
                      <a:pt x="190" y="140"/>
                      <a:pt x="140" y="189"/>
                      <a:pt x="140" y="249"/>
                    </a:cubicBezTo>
                    <a:cubicBezTo>
                      <a:pt x="140" y="310"/>
                      <a:pt x="190" y="359"/>
                      <a:pt x="250" y="359"/>
                    </a:cubicBezTo>
                    <a:cubicBezTo>
                      <a:pt x="311" y="359"/>
                      <a:pt x="360" y="310"/>
                      <a:pt x="360" y="249"/>
                    </a:cubicBezTo>
                    <a:cubicBezTo>
                      <a:pt x="360" y="189"/>
                      <a:pt x="311" y="140"/>
                      <a:pt x="250" y="14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27119" tIns="0" rIns="27119" bIns="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id-ID" sz="118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7203384" y="1049662"/>
              <a:ext cx="2154301" cy="2154301"/>
              <a:chOff x="10036426" y="5299731"/>
              <a:chExt cx="5978535" cy="5978535"/>
            </a:xfrm>
          </p:grpSpPr>
          <p:sp>
            <p:nvSpPr>
              <p:cNvPr id="25" name="Freeform 239"/>
              <p:cNvSpPr>
                <a:spLocks noEditPoints="1"/>
              </p:cNvSpPr>
              <p:nvPr/>
            </p:nvSpPr>
            <p:spPr bwMode="auto">
              <a:xfrm>
                <a:off x="10036426" y="5299731"/>
                <a:ext cx="5978535" cy="5978535"/>
              </a:xfrm>
              <a:custGeom>
                <a:avLst/>
                <a:gdLst>
                  <a:gd name="T0" fmla="*/ 2116 w 2116"/>
                  <a:gd name="T1" fmla="*/ 1052 h 2116"/>
                  <a:gd name="T2" fmla="*/ 1925 w 2116"/>
                  <a:gd name="T3" fmla="*/ 883 h 2116"/>
                  <a:gd name="T4" fmla="*/ 2038 w 2116"/>
                  <a:gd name="T5" fmla="*/ 652 h 2116"/>
                  <a:gd name="T6" fmla="*/ 1795 w 2116"/>
                  <a:gd name="T7" fmla="*/ 570 h 2116"/>
                  <a:gd name="T8" fmla="*/ 1802 w 2116"/>
                  <a:gd name="T9" fmla="*/ 305 h 2116"/>
                  <a:gd name="T10" fmla="*/ 1548 w 2116"/>
                  <a:gd name="T11" fmla="*/ 321 h 2116"/>
                  <a:gd name="T12" fmla="*/ 1464 w 2116"/>
                  <a:gd name="T13" fmla="*/ 80 h 2116"/>
                  <a:gd name="T14" fmla="*/ 1234 w 2116"/>
                  <a:gd name="T15" fmla="*/ 191 h 2116"/>
                  <a:gd name="T16" fmla="*/ 1052 w 2116"/>
                  <a:gd name="T17" fmla="*/ 0 h 2116"/>
                  <a:gd name="T18" fmla="*/ 884 w 2116"/>
                  <a:gd name="T19" fmla="*/ 191 h 2116"/>
                  <a:gd name="T20" fmla="*/ 653 w 2116"/>
                  <a:gd name="T21" fmla="*/ 78 h 2116"/>
                  <a:gd name="T22" fmla="*/ 570 w 2116"/>
                  <a:gd name="T23" fmla="*/ 321 h 2116"/>
                  <a:gd name="T24" fmla="*/ 305 w 2116"/>
                  <a:gd name="T25" fmla="*/ 314 h 2116"/>
                  <a:gd name="T26" fmla="*/ 322 w 2116"/>
                  <a:gd name="T27" fmla="*/ 568 h 2116"/>
                  <a:gd name="T28" fmla="*/ 81 w 2116"/>
                  <a:gd name="T29" fmla="*/ 652 h 2116"/>
                  <a:gd name="T30" fmla="*/ 192 w 2116"/>
                  <a:gd name="T31" fmla="*/ 882 h 2116"/>
                  <a:gd name="T32" fmla="*/ 0 w 2116"/>
                  <a:gd name="T33" fmla="*/ 1064 h 2116"/>
                  <a:gd name="T34" fmla="*/ 191 w 2116"/>
                  <a:gd name="T35" fmla="*/ 1233 h 2116"/>
                  <a:gd name="T36" fmla="*/ 78 w 2116"/>
                  <a:gd name="T37" fmla="*/ 1463 h 2116"/>
                  <a:gd name="T38" fmla="*/ 321 w 2116"/>
                  <a:gd name="T39" fmla="*/ 1546 h 2116"/>
                  <a:gd name="T40" fmla="*/ 314 w 2116"/>
                  <a:gd name="T41" fmla="*/ 1811 h 2116"/>
                  <a:gd name="T42" fmla="*/ 569 w 2116"/>
                  <a:gd name="T43" fmla="*/ 1794 h 2116"/>
                  <a:gd name="T44" fmla="*/ 653 w 2116"/>
                  <a:gd name="T45" fmla="*/ 2035 h 2116"/>
                  <a:gd name="T46" fmla="*/ 882 w 2116"/>
                  <a:gd name="T47" fmla="*/ 1925 h 2116"/>
                  <a:gd name="T48" fmla="*/ 1064 w 2116"/>
                  <a:gd name="T49" fmla="*/ 2116 h 2116"/>
                  <a:gd name="T50" fmla="*/ 1233 w 2116"/>
                  <a:gd name="T51" fmla="*/ 1925 h 2116"/>
                  <a:gd name="T52" fmla="*/ 1464 w 2116"/>
                  <a:gd name="T53" fmla="*/ 2038 h 2116"/>
                  <a:gd name="T54" fmla="*/ 1546 w 2116"/>
                  <a:gd name="T55" fmla="*/ 1795 h 2116"/>
                  <a:gd name="T56" fmla="*/ 1811 w 2116"/>
                  <a:gd name="T57" fmla="*/ 1802 h 2116"/>
                  <a:gd name="T58" fmla="*/ 1795 w 2116"/>
                  <a:gd name="T59" fmla="*/ 1547 h 2116"/>
                  <a:gd name="T60" fmla="*/ 2036 w 2116"/>
                  <a:gd name="T61" fmla="*/ 1463 h 2116"/>
                  <a:gd name="T62" fmla="*/ 1925 w 2116"/>
                  <a:gd name="T63" fmla="*/ 1234 h 2116"/>
                  <a:gd name="T64" fmla="*/ 1358 w 2116"/>
                  <a:gd name="T65" fmla="*/ 1669 h 2116"/>
                  <a:gd name="T66" fmla="*/ 759 w 2116"/>
                  <a:gd name="T67" fmla="*/ 447 h 2116"/>
                  <a:gd name="T68" fmla="*/ 1358 w 2116"/>
                  <a:gd name="T69" fmla="*/ 1669 h 2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116" h="2116">
                    <a:moveTo>
                      <a:pt x="1941" y="1111"/>
                    </a:moveTo>
                    <a:cubicBezTo>
                      <a:pt x="2116" y="1052"/>
                      <a:pt x="2116" y="1052"/>
                      <a:pt x="2116" y="1052"/>
                    </a:cubicBezTo>
                    <a:cubicBezTo>
                      <a:pt x="2107" y="917"/>
                      <a:pt x="2107" y="917"/>
                      <a:pt x="2107" y="917"/>
                    </a:cubicBezTo>
                    <a:cubicBezTo>
                      <a:pt x="1925" y="883"/>
                      <a:pt x="1925" y="883"/>
                      <a:pt x="1925" y="883"/>
                    </a:cubicBezTo>
                    <a:cubicBezTo>
                      <a:pt x="1918" y="847"/>
                      <a:pt x="1908" y="810"/>
                      <a:pt x="1896" y="774"/>
                    </a:cubicBezTo>
                    <a:cubicBezTo>
                      <a:pt x="2038" y="652"/>
                      <a:pt x="2038" y="652"/>
                      <a:pt x="2038" y="652"/>
                    </a:cubicBezTo>
                    <a:cubicBezTo>
                      <a:pt x="1979" y="532"/>
                      <a:pt x="1979" y="532"/>
                      <a:pt x="1979" y="532"/>
                    </a:cubicBezTo>
                    <a:cubicBezTo>
                      <a:pt x="1795" y="570"/>
                      <a:pt x="1795" y="570"/>
                      <a:pt x="1795" y="570"/>
                    </a:cubicBezTo>
                    <a:cubicBezTo>
                      <a:pt x="1772" y="535"/>
                      <a:pt x="1747" y="502"/>
                      <a:pt x="1720" y="471"/>
                    </a:cubicBezTo>
                    <a:cubicBezTo>
                      <a:pt x="1802" y="305"/>
                      <a:pt x="1802" y="305"/>
                      <a:pt x="1802" y="305"/>
                    </a:cubicBezTo>
                    <a:cubicBezTo>
                      <a:pt x="1700" y="217"/>
                      <a:pt x="1700" y="217"/>
                      <a:pt x="1700" y="217"/>
                    </a:cubicBezTo>
                    <a:cubicBezTo>
                      <a:pt x="1548" y="321"/>
                      <a:pt x="1548" y="321"/>
                      <a:pt x="1548" y="321"/>
                    </a:cubicBezTo>
                    <a:cubicBezTo>
                      <a:pt x="1516" y="301"/>
                      <a:pt x="1483" y="282"/>
                      <a:pt x="1450" y="265"/>
                    </a:cubicBezTo>
                    <a:cubicBezTo>
                      <a:pt x="1464" y="80"/>
                      <a:pt x="1464" y="80"/>
                      <a:pt x="1464" y="80"/>
                    </a:cubicBezTo>
                    <a:cubicBezTo>
                      <a:pt x="1336" y="37"/>
                      <a:pt x="1336" y="37"/>
                      <a:pt x="1336" y="37"/>
                    </a:cubicBezTo>
                    <a:cubicBezTo>
                      <a:pt x="1234" y="191"/>
                      <a:pt x="1234" y="191"/>
                      <a:pt x="1234" y="191"/>
                    </a:cubicBezTo>
                    <a:cubicBezTo>
                      <a:pt x="1194" y="183"/>
                      <a:pt x="1152" y="178"/>
                      <a:pt x="1111" y="175"/>
                    </a:cubicBezTo>
                    <a:cubicBezTo>
                      <a:pt x="1052" y="0"/>
                      <a:pt x="1052" y="0"/>
                      <a:pt x="1052" y="0"/>
                    </a:cubicBezTo>
                    <a:cubicBezTo>
                      <a:pt x="918" y="9"/>
                      <a:pt x="918" y="9"/>
                      <a:pt x="918" y="9"/>
                    </a:cubicBezTo>
                    <a:cubicBezTo>
                      <a:pt x="884" y="191"/>
                      <a:pt x="884" y="191"/>
                      <a:pt x="884" y="191"/>
                    </a:cubicBezTo>
                    <a:cubicBezTo>
                      <a:pt x="847" y="198"/>
                      <a:pt x="810" y="208"/>
                      <a:pt x="774" y="220"/>
                    </a:cubicBezTo>
                    <a:cubicBezTo>
                      <a:pt x="653" y="78"/>
                      <a:pt x="653" y="78"/>
                      <a:pt x="653" y="78"/>
                    </a:cubicBezTo>
                    <a:cubicBezTo>
                      <a:pt x="532" y="137"/>
                      <a:pt x="532" y="137"/>
                      <a:pt x="532" y="137"/>
                    </a:cubicBezTo>
                    <a:cubicBezTo>
                      <a:pt x="570" y="321"/>
                      <a:pt x="570" y="321"/>
                      <a:pt x="570" y="321"/>
                    </a:cubicBezTo>
                    <a:cubicBezTo>
                      <a:pt x="535" y="344"/>
                      <a:pt x="502" y="369"/>
                      <a:pt x="471" y="396"/>
                    </a:cubicBezTo>
                    <a:cubicBezTo>
                      <a:pt x="305" y="314"/>
                      <a:pt x="305" y="314"/>
                      <a:pt x="305" y="314"/>
                    </a:cubicBezTo>
                    <a:cubicBezTo>
                      <a:pt x="217" y="416"/>
                      <a:pt x="217" y="416"/>
                      <a:pt x="217" y="416"/>
                    </a:cubicBezTo>
                    <a:cubicBezTo>
                      <a:pt x="322" y="568"/>
                      <a:pt x="322" y="568"/>
                      <a:pt x="322" y="568"/>
                    </a:cubicBezTo>
                    <a:cubicBezTo>
                      <a:pt x="301" y="600"/>
                      <a:pt x="282" y="633"/>
                      <a:pt x="265" y="666"/>
                    </a:cubicBezTo>
                    <a:cubicBezTo>
                      <a:pt x="81" y="652"/>
                      <a:pt x="81" y="652"/>
                      <a:pt x="81" y="652"/>
                    </a:cubicBezTo>
                    <a:cubicBezTo>
                      <a:pt x="37" y="780"/>
                      <a:pt x="37" y="780"/>
                      <a:pt x="37" y="780"/>
                    </a:cubicBezTo>
                    <a:cubicBezTo>
                      <a:pt x="192" y="882"/>
                      <a:pt x="192" y="882"/>
                      <a:pt x="192" y="882"/>
                    </a:cubicBezTo>
                    <a:cubicBezTo>
                      <a:pt x="183" y="923"/>
                      <a:pt x="178" y="964"/>
                      <a:pt x="175" y="1005"/>
                    </a:cubicBezTo>
                    <a:cubicBezTo>
                      <a:pt x="0" y="1064"/>
                      <a:pt x="0" y="1064"/>
                      <a:pt x="0" y="1064"/>
                    </a:cubicBezTo>
                    <a:cubicBezTo>
                      <a:pt x="9" y="1198"/>
                      <a:pt x="9" y="1198"/>
                      <a:pt x="9" y="1198"/>
                    </a:cubicBezTo>
                    <a:cubicBezTo>
                      <a:pt x="191" y="1233"/>
                      <a:pt x="191" y="1233"/>
                      <a:pt x="191" y="1233"/>
                    </a:cubicBezTo>
                    <a:cubicBezTo>
                      <a:pt x="199" y="1269"/>
                      <a:pt x="208" y="1306"/>
                      <a:pt x="221" y="1342"/>
                    </a:cubicBezTo>
                    <a:cubicBezTo>
                      <a:pt x="78" y="1463"/>
                      <a:pt x="78" y="1463"/>
                      <a:pt x="78" y="1463"/>
                    </a:cubicBezTo>
                    <a:cubicBezTo>
                      <a:pt x="138" y="1584"/>
                      <a:pt x="138" y="1584"/>
                      <a:pt x="138" y="1584"/>
                    </a:cubicBezTo>
                    <a:cubicBezTo>
                      <a:pt x="321" y="1546"/>
                      <a:pt x="321" y="1546"/>
                      <a:pt x="321" y="1546"/>
                    </a:cubicBezTo>
                    <a:cubicBezTo>
                      <a:pt x="344" y="1581"/>
                      <a:pt x="369" y="1614"/>
                      <a:pt x="397" y="1645"/>
                    </a:cubicBezTo>
                    <a:cubicBezTo>
                      <a:pt x="314" y="1811"/>
                      <a:pt x="314" y="1811"/>
                      <a:pt x="314" y="1811"/>
                    </a:cubicBezTo>
                    <a:cubicBezTo>
                      <a:pt x="416" y="1899"/>
                      <a:pt x="416" y="1899"/>
                      <a:pt x="416" y="1899"/>
                    </a:cubicBezTo>
                    <a:cubicBezTo>
                      <a:pt x="569" y="1794"/>
                      <a:pt x="569" y="1794"/>
                      <a:pt x="569" y="1794"/>
                    </a:cubicBezTo>
                    <a:cubicBezTo>
                      <a:pt x="600" y="1815"/>
                      <a:pt x="633" y="1834"/>
                      <a:pt x="667" y="1851"/>
                    </a:cubicBezTo>
                    <a:cubicBezTo>
                      <a:pt x="653" y="2035"/>
                      <a:pt x="653" y="2035"/>
                      <a:pt x="653" y="2035"/>
                    </a:cubicBezTo>
                    <a:cubicBezTo>
                      <a:pt x="780" y="2079"/>
                      <a:pt x="780" y="2079"/>
                      <a:pt x="780" y="2079"/>
                    </a:cubicBezTo>
                    <a:cubicBezTo>
                      <a:pt x="882" y="1925"/>
                      <a:pt x="882" y="1925"/>
                      <a:pt x="882" y="1925"/>
                    </a:cubicBezTo>
                    <a:cubicBezTo>
                      <a:pt x="923" y="1933"/>
                      <a:pt x="964" y="1938"/>
                      <a:pt x="1005" y="1941"/>
                    </a:cubicBezTo>
                    <a:cubicBezTo>
                      <a:pt x="1064" y="2116"/>
                      <a:pt x="1064" y="2116"/>
                      <a:pt x="1064" y="2116"/>
                    </a:cubicBezTo>
                    <a:cubicBezTo>
                      <a:pt x="1199" y="2107"/>
                      <a:pt x="1199" y="2107"/>
                      <a:pt x="1199" y="2107"/>
                    </a:cubicBezTo>
                    <a:cubicBezTo>
                      <a:pt x="1233" y="1925"/>
                      <a:pt x="1233" y="1925"/>
                      <a:pt x="1233" y="1925"/>
                    </a:cubicBezTo>
                    <a:cubicBezTo>
                      <a:pt x="1269" y="1918"/>
                      <a:pt x="1306" y="1908"/>
                      <a:pt x="1342" y="1896"/>
                    </a:cubicBezTo>
                    <a:cubicBezTo>
                      <a:pt x="1464" y="2038"/>
                      <a:pt x="1464" y="2038"/>
                      <a:pt x="1464" y="2038"/>
                    </a:cubicBezTo>
                    <a:cubicBezTo>
                      <a:pt x="1584" y="1979"/>
                      <a:pt x="1584" y="1979"/>
                      <a:pt x="1584" y="1979"/>
                    </a:cubicBezTo>
                    <a:cubicBezTo>
                      <a:pt x="1546" y="1795"/>
                      <a:pt x="1546" y="1795"/>
                      <a:pt x="1546" y="1795"/>
                    </a:cubicBezTo>
                    <a:cubicBezTo>
                      <a:pt x="1581" y="1772"/>
                      <a:pt x="1614" y="1747"/>
                      <a:pt x="1645" y="1719"/>
                    </a:cubicBezTo>
                    <a:cubicBezTo>
                      <a:pt x="1811" y="1802"/>
                      <a:pt x="1811" y="1802"/>
                      <a:pt x="1811" y="1802"/>
                    </a:cubicBezTo>
                    <a:cubicBezTo>
                      <a:pt x="1899" y="1700"/>
                      <a:pt x="1899" y="1700"/>
                      <a:pt x="1899" y="1700"/>
                    </a:cubicBezTo>
                    <a:cubicBezTo>
                      <a:pt x="1795" y="1547"/>
                      <a:pt x="1795" y="1547"/>
                      <a:pt x="1795" y="1547"/>
                    </a:cubicBezTo>
                    <a:cubicBezTo>
                      <a:pt x="1816" y="1516"/>
                      <a:pt x="1834" y="1483"/>
                      <a:pt x="1851" y="1450"/>
                    </a:cubicBezTo>
                    <a:cubicBezTo>
                      <a:pt x="2036" y="1463"/>
                      <a:pt x="2036" y="1463"/>
                      <a:pt x="2036" y="1463"/>
                    </a:cubicBezTo>
                    <a:cubicBezTo>
                      <a:pt x="2079" y="1336"/>
                      <a:pt x="2079" y="1336"/>
                      <a:pt x="2079" y="1336"/>
                    </a:cubicBezTo>
                    <a:cubicBezTo>
                      <a:pt x="1925" y="1234"/>
                      <a:pt x="1925" y="1234"/>
                      <a:pt x="1925" y="1234"/>
                    </a:cubicBezTo>
                    <a:cubicBezTo>
                      <a:pt x="1933" y="1193"/>
                      <a:pt x="1938" y="1152"/>
                      <a:pt x="1941" y="1111"/>
                    </a:cubicBezTo>
                    <a:close/>
                    <a:moveTo>
                      <a:pt x="1358" y="1669"/>
                    </a:moveTo>
                    <a:cubicBezTo>
                      <a:pt x="1020" y="1834"/>
                      <a:pt x="613" y="1695"/>
                      <a:pt x="447" y="1357"/>
                    </a:cubicBezTo>
                    <a:cubicBezTo>
                      <a:pt x="282" y="1020"/>
                      <a:pt x="421" y="613"/>
                      <a:pt x="759" y="447"/>
                    </a:cubicBezTo>
                    <a:cubicBezTo>
                      <a:pt x="1096" y="282"/>
                      <a:pt x="1504" y="421"/>
                      <a:pt x="1669" y="759"/>
                    </a:cubicBezTo>
                    <a:cubicBezTo>
                      <a:pt x="1834" y="1096"/>
                      <a:pt x="1695" y="1503"/>
                      <a:pt x="1358" y="166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27119" tIns="0" rIns="27119" bIns="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id-ID" sz="118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6" name="Freeform 248"/>
              <p:cNvSpPr>
                <a:spLocks noEditPoints="1"/>
              </p:cNvSpPr>
              <p:nvPr/>
            </p:nvSpPr>
            <p:spPr bwMode="auto">
              <a:xfrm>
                <a:off x="11896328" y="7080775"/>
                <a:ext cx="2382846" cy="2393316"/>
              </a:xfrm>
              <a:custGeom>
                <a:avLst/>
                <a:gdLst>
                  <a:gd name="T0" fmla="*/ 287 w 574"/>
                  <a:gd name="T1" fmla="*/ 575 h 575"/>
                  <a:gd name="T2" fmla="*/ 0 w 574"/>
                  <a:gd name="T3" fmla="*/ 287 h 575"/>
                  <a:gd name="T4" fmla="*/ 287 w 574"/>
                  <a:gd name="T5" fmla="*/ 0 h 575"/>
                  <a:gd name="T6" fmla="*/ 574 w 574"/>
                  <a:gd name="T7" fmla="*/ 287 h 575"/>
                  <a:gd name="T8" fmla="*/ 287 w 574"/>
                  <a:gd name="T9" fmla="*/ 575 h 575"/>
                  <a:gd name="T10" fmla="*/ 287 w 574"/>
                  <a:gd name="T11" fmla="*/ 160 h 575"/>
                  <a:gd name="T12" fmla="*/ 160 w 574"/>
                  <a:gd name="T13" fmla="*/ 287 h 575"/>
                  <a:gd name="T14" fmla="*/ 287 w 574"/>
                  <a:gd name="T15" fmla="*/ 415 h 575"/>
                  <a:gd name="T16" fmla="*/ 414 w 574"/>
                  <a:gd name="T17" fmla="*/ 287 h 575"/>
                  <a:gd name="T18" fmla="*/ 287 w 574"/>
                  <a:gd name="T19" fmla="*/ 160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74" h="575">
                    <a:moveTo>
                      <a:pt x="287" y="575"/>
                    </a:moveTo>
                    <a:cubicBezTo>
                      <a:pt x="129" y="575"/>
                      <a:pt x="0" y="446"/>
                      <a:pt x="0" y="287"/>
                    </a:cubicBezTo>
                    <a:cubicBezTo>
                      <a:pt x="0" y="129"/>
                      <a:pt x="129" y="0"/>
                      <a:pt x="287" y="0"/>
                    </a:cubicBezTo>
                    <a:cubicBezTo>
                      <a:pt x="446" y="0"/>
                      <a:pt x="574" y="129"/>
                      <a:pt x="574" y="287"/>
                    </a:cubicBezTo>
                    <a:cubicBezTo>
                      <a:pt x="574" y="446"/>
                      <a:pt x="446" y="575"/>
                      <a:pt x="287" y="575"/>
                    </a:cubicBezTo>
                    <a:close/>
                    <a:moveTo>
                      <a:pt x="287" y="160"/>
                    </a:moveTo>
                    <a:cubicBezTo>
                      <a:pt x="217" y="160"/>
                      <a:pt x="160" y="217"/>
                      <a:pt x="160" y="287"/>
                    </a:cubicBezTo>
                    <a:cubicBezTo>
                      <a:pt x="160" y="358"/>
                      <a:pt x="217" y="415"/>
                      <a:pt x="287" y="415"/>
                    </a:cubicBezTo>
                    <a:cubicBezTo>
                      <a:pt x="357" y="415"/>
                      <a:pt x="414" y="358"/>
                      <a:pt x="414" y="287"/>
                    </a:cubicBezTo>
                    <a:cubicBezTo>
                      <a:pt x="414" y="217"/>
                      <a:pt x="357" y="160"/>
                      <a:pt x="287" y="16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27119" tIns="0" rIns="27119" bIns="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id-ID" sz="118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4575869" y="796000"/>
              <a:ext cx="1359261" cy="1359261"/>
              <a:chOff x="1784916" y="4981028"/>
              <a:chExt cx="3772171" cy="3772171"/>
            </a:xfrm>
          </p:grpSpPr>
          <p:sp>
            <p:nvSpPr>
              <p:cNvPr id="28" name="Freeform 241"/>
              <p:cNvSpPr>
                <a:spLocks noEditPoints="1"/>
              </p:cNvSpPr>
              <p:nvPr/>
            </p:nvSpPr>
            <p:spPr bwMode="auto">
              <a:xfrm>
                <a:off x="1784916" y="4981028"/>
                <a:ext cx="3772171" cy="3772171"/>
              </a:xfrm>
              <a:custGeom>
                <a:avLst/>
                <a:gdLst>
                  <a:gd name="T0" fmla="*/ 1335 w 1335"/>
                  <a:gd name="T1" fmla="*/ 699 h 1335"/>
                  <a:gd name="T2" fmla="*/ 1220 w 1335"/>
                  <a:gd name="T3" fmla="*/ 586 h 1335"/>
                  <a:gd name="T4" fmla="*/ 1300 w 1335"/>
                  <a:gd name="T5" fmla="*/ 445 h 1335"/>
                  <a:gd name="T6" fmla="*/ 1145 w 1335"/>
                  <a:gd name="T7" fmla="*/ 378 h 1335"/>
                  <a:gd name="T8" fmla="*/ 1162 w 1335"/>
                  <a:gd name="T9" fmla="*/ 218 h 1335"/>
                  <a:gd name="T10" fmla="*/ 1001 w 1335"/>
                  <a:gd name="T11" fmla="*/ 219 h 1335"/>
                  <a:gd name="T12" fmla="*/ 956 w 1335"/>
                  <a:gd name="T13" fmla="*/ 65 h 1335"/>
                  <a:gd name="T14" fmla="*/ 801 w 1335"/>
                  <a:gd name="T15" fmla="*/ 125 h 1335"/>
                  <a:gd name="T16" fmla="*/ 699 w 1335"/>
                  <a:gd name="T17" fmla="*/ 0 h 1335"/>
                  <a:gd name="T18" fmla="*/ 586 w 1335"/>
                  <a:gd name="T19" fmla="*/ 115 h 1335"/>
                  <a:gd name="T20" fmla="*/ 445 w 1335"/>
                  <a:gd name="T21" fmla="*/ 35 h 1335"/>
                  <a:gd name="T22" fmla="*/ 378 w 1335"/>
                  <a:gd name="T23" fmla="*/ 190 h 1335"/>
                  <a:gd name="T24" fmla="*/ 218 w 1335"/>
                  <a:gd name="T25" fmla="*/ 173 h 1335"/>
                  <a:gd name="T26" fmla="*/ 220 w 1335"/>
                  <a:gd name="T27" fmla="*/ 334 h 1335"/>
                  <a:gd name="T28" fmla="*/ 65 w 1335"/>
                  <a:gd name="T29" fmla="*/ 379 h 1335"/>
                  <a:gd name="T30" fmla="*/ 125 w 1335"/>
                  <a:gd name="T31" fmla="*/ 535 h 1335"/>
                  <a:gd name="T32" fmla="*/ 0 w 1335"/>
                  <a:gd name="T33" fmla="*/ 636 h 1335"/>
                  <a:gd name="T34" fmla="*/ 115 w 1335"/>
                  <a:gd name="T35" fmla="*/ 749 h 1335"/>
                  <a:gd name="T36" fmla="*/ 35 w 1335"/>
                  <a:gd name="T37" fmla="*/ 890 h 1335"/>
                  <a:gd name="T38" fmla="*/ 190 w 1335"/>
                  <a:gd name="T39" fmla="*/ 957 h 1335"/>
                  <a:gd name="T40" fmla="*/ 173 w 1335"/>
                  <a:gd name="T41" fmla="*/ 1117 h 1335"/>
                  <a:gd name="T42" fmla="*/ 334 w 1335"/>
                  <a:gd name="T43" fmla="*/ 1116 h 1335"/>
                  <a:gd name="T44" fmla="*/ 379 w 1335"/>
                  <a:gd name="T45" fmla="*/ 1270 h 1335"/>
                  <a:gd name="T46" fmla="*/ 535 w 1335"/>
                  <a:gd name="T47" fmla="*/ 1210 h 1335"/>
                  <a:gd name="T48" fmla="*/ 636 w 1335"/>
                  <a:gd name="T49" fmla="*/ 1335 h 1335"/>
                  <a:gd name="T50" fmla="*/ 749 w 1335"/>
                  <a:gd name="T51" fmla="*/ 1220 h 1335"/>
                  <a:gd name="T52" fmla="*/ 890 w 1335"/>
                  <a:gd name="T53" fmla="*/ 1299 h 1335"/>
                  <a:gd name="T54" fmla="*/ 957 w 1335"/>
                  <a:gd name="T55" fmla="*/ 1145 h 1335"/>
                  <a:gd name="T56" fmla="*/ 1117 w 1335"/>
                  <a:gd name="T57" fmla="*/ 1162 h 1335"/>
                  <a:gd name="T58" fmla="*/ 1116 w 1335"/>
                  <a:gd name="T59" fmla="*/ 1001 h 1335"/>
                  <a:gd name="T60" fmla="*/ 1271 w 1335"/>
                  <a:gd name="T61" fmla="*/ 956 h 1335"/>
                  <a:gd name="T62" fmla="*/ 1210 w 1335"/>
                  <a:gd name="T63" fmla="*/ 801 h 1335"/>
                  <a:gd name="T64" fmla="*/ 776 w 1335"/>
                  <a:gd name="T65" fmla="*/ 1050 h 1335"/>
                  <a:gd name="T66" fmla="*/ 560 w 1335"/>
                  <a:gd name="T67" fmla="*/ 286 h 1335"/>
                  <a:gd name="T68" fmla="*/ 776 w 1335"/>
                  <a:gd name="T69" fmla="*/ 1050 h 1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35" h="1335">
                    <a:moveTo>
                      <a:pt x="1326" y="784"/>
                    </a:moveTo>
                    <a:cubicBezTo>
                      <a:pt x="1335" y="699"/>
                      <a:pt x="1335" y="699"/>
                      <a:pt x="1335" y="699"/>
                    </a:cubicBezTo>
                    <a:cubicBezTo>
                      <a:pt x="1226" y="658"/>
                      <a:pt x="1226" y="658"/>
                      <a:pt x="1226" y="658"/>
                    </a:cubicBezTo>
                    <a:cubicBezTo>
                      <a:pt x="1226" y="634"/>
                      <a:pt x="1224" y="610"/>
                      <a:pt x="1220" y="586"/>
                    </a:cubicBezTo>
                    <a:cubicBezTo>
                      <a:pt x="1323" y="527"/>
                      <a:pt x="1323" y="527"/>
                      <a:pt x="1323" y="527"/>
                    </a:cubicBezTo>
                    <a:cubicBezTo>
                      <a:pt x="1300" y="445"/>
                      <a:pt x="1300" y="445"/>
                      <a:pt x="1300" y="445"/>
                    </a:cubicBezTo>
                    <a:cubicBezTo>
                      <a:pt x="1181" y="448"/>
                      <a:pt x="1181" y="448"/>
                      <a:pt x="1181" y="448"/>
                    </a:cubicBezTo>
                    <a:cubicBezTo>
                      <a:pt x="1171" y="424"/>
                      <a:pt x="1159" y="400"/>
                      <a:pt x="1145" y="378"/>
                    </a:cubicBezTo>
                    <a:cubicBezTo>
                      <a:pt x="1215" y="284"/>
                      <a:pt x="1215" y="284"/>
                      <a:pt x="1215" y="284"/>
                    </a:cubicBezTo>
                    <a:cubicBezTo>
                      <a:pt x="1162" y="218"/>
                      <a:pt x="1162" y="218"/>
                      <a:pt x="1162" y="218"/>
                    </a:cubicBezTo>
                    <a:cubicBezTo>
                      <a:pt x="1055" y="266"/>
                      <a:pt x="1055" y="266"/>
                      <a:pt x="1055" y="266"/>
                    </a:cubicBezTo>
                    <a:cubicBezTo>
                      <a:pt x="1038" y="249"/>
                      <a:pt x="1020" y="234"/>
                      <a:pt x="1001" y="219"/>
                    </a:cubicBezTo>
                    <a:cubicBezTo>
                      <a:pt x="1031" y="106"/>
                      <a:pt x="1031" y="106"/>
                      <a:pt x="1031" y="106"/>
                    </a:cubicBezTo>
                    <a:cubicBezTo>
                      <a:pt x="956" y="65"/>
                      <a:pt x="956" y="65"/>
                      <a:pt x="956" y="65"/>
                    </a:cubicBezTo>
                    <a:cubicBezTo>
                      <a:pt x="875" y="149"/>
                      <a:pt x="875" y="149"/>
                      <a:pt x="875" y="149"/>
                    </a:cubicBezTo>
                    <a:cubicBezTo>
                      <a:pt x="851" y="139"/>
                      <a:pt x="826" y="131"/>
                      <a:pt x="801" y="125"/>
                    </a:cubicBezTo>
                    <a:cubicBezTo>
                      <a:pt x="784" y="9"/>
                      <a:pt x="784" y="9"/>
                      <a:pt x="784" y="9"/>
                    </a:cubicBezTo>
                    <a:cubicBezTo>
                      <a:pt x="699" y="0"/>
                      <a:pt x="699" y="0"/>
                      <a:pt x="699" y="0"/>
                    </a:cubicBezTo>
                    <a:cubicBezTo>
                      <a:pt x="658" y="109"/>
                      <a:pt x="658" y="109"/>
                      <a:pt x="658" y="109"/>
                    </a:cubicBezTo>
                    <a:cubicBezTo>
                      <a:pt x="634" y="109"/>
                      <a:pt x="610" y="111"/>
                      <a:pt x="586" y="115"/>
                    </a:cubicBezTo>
                    <a:cubicBezTo>
                      <a:pt x="527" y="12"/>
                      <a:pt x="527" y="12"/>
                      <a:pt x="527" y="12"/>
                    </a:cubicBezTo>
                    <a:cubicBezTo>
                      <a:pt x="445" y="35"/>
                      <a:pt x="445" y="35"/>
                      <a:pt x="445" y="35"/>
                    </a:cubicBezTo>
                    <a:cubicBezTo>
                      <a:pt x="448" y="154"/>
                      <a:pt x="448" y="154"/>
                      <a:pt x="448" y="154"/>
                    </a:cubicBezTo>
                    <a:cubicBezTo>
                      <a:pt x="424" y="164"/>
                      <a:pt x="400" y="176"/>
                      <a:pt x="378" y="190"/>
                    </a:cubicBezTo>
                    <a:cubicBezTo>
                      <a:pt x="284" y="120"/>
                      <a:pt x="284" y="120"/>
                      <a:pt x="284" y="120"/>
                    </a:cubicBezTo>
                    <a:cubicBezTo>
                      <a:pt x="218" y="173"/>
                      <a:pt x="218" y="173"/>
                      <a:pt x="218" y="173"/>
                    </a:cubicBezTo>
                    <a:cubicBezTo>
                      <a:pt x="266" y="280"/>
                      <a:pt x="266" y="280"/>
                      <a:pt x="266" y="280"/>
                    </a:cubicBezTo>
                    <a:cubicBezTo>
                      <a:pt x="249" y="297"/>
                      <a:pt x="234" y="315"/>
                      <a:pt x="220" y="334"/>
                    </a:cubicBezTo>
                    <a:cubicBezTo>
                      <a:pt x="106" y="305"/>
                      <a:pt x="106" y="305"/>
                      <a:pt x="106" y="305"/>
                    </a:cubicBezTo>
                    <a:cubicBezTo>
                      <a:pt x="65" y="379"/>
                      <a:pt x="65" y="379"/>
                      <a:pt x="65" y="379"/>
                    </a:cubicBezTo>
                    <a:cubicBezTo>
                      <a:pt x="149" y="460"/>
                      <a:pt x="149" y="460"/>
                      <a:pt x="149" y="460"/>
                    </a:cubicBezTo>
                    <a:cubicBezTo>
                      <a:pt x="139" y="484"/>
                      <a:pt x="131" y="509"/>
                      <a:pt x="125" y="535"/>
                    </a:cubicBezTo>
                    <a:cubicBezTo>
                      <a:pt x="9" y="551"/>
                      <a:pt x="9" y="551"/>
                      <a:pt x="9" y="551"/>
                    </a:cubicBezTo>
                    <a:cubicBezTo>
                      <a:pt x="0" y="636"/>
                      <a:pt x="0" y="636"/>
                      <a:pt x="0" y="636"/>
                    </a:cubicBezTo>
                    <a:cubicBezTo>
                      <a:pt x="109" y="678"/>
                      <a:pt x="109" y="678"/>
                      <a:pt x="109" y="678"/>
                    </a:cubicBezTo>
                    <a:cubicBezTo>
                      <a:pt x="110" y="701"/>
                      <a:pt x="111" y="725"/>
                      <a:pt x="115" y="749"/>
                    </a:cubicBezTo>
                    <a:cubicBezTo>
                      <a:pt x="12" y="809"/>
                      <a:pt x="12" y="809"/>
                      <a:pt x="12" y="809"/>
                    </a:cubicBezTo>
                    <a:cubicBezTo>
                      <a:pt x="35" y="890"/>
                      <a:pt x="35" y="890"/>
                      <a:pt x="35" y="890"/>
                    </a:cubicBezTo>
                    <a:cubicBezTo>
                      <a:pt x="154" y="887"/>
                      <a:pt x="154" y="887"/>
                      <a:pt x="154" y="887"/>
                    </a:cubicBezTo>
                    <a:cubicBezTo>
                      <a:pt x="164" y="912"/>
                      <a:pt x="177" y="935"/>
                      <a:pt x="190" y="957"/>
                    </a:cubicBezTo>
                    <a:cubicBezTo>
                      <a:pt x="120" y="1051"/>
                      <a:pt x="120" y="1051"/>
                      <a:pt x="120" y="1051"/>
                    </a:cubicBezTo>
                    <a:cubicBezTo>
                      <a:pt x="173" y="1117"/>
                      <a:pt x="173" y="1117"/>
                      <a:pt x="173" y="1117"/>
                    </a:cubicBezTo>
                    <a:cubicBezTo>
                      <a:pt x="280" y="1070"/>
                      <a:pt x="280" y="1070"/>
                      <a:pt x="280" y="1070"/>
                    </a:cubicBezTo>
                    <a:cubicBezTo>
                      <a:pt x="297" y="1086"/>
                      <a:pt x="315" y="1102"/>
                      <a:pt x="334" y="1116"/>
                    </a:cubicBezTo>
                    <a:cubicBezTo>
                      <a:pt x="305" y="1229"/>
                      <a:pt x="305" y="1229"/>
                      <a:pt x="305" y="1229"/>
                    </a:cubicBezTo>
                    <a:cubicBezTo>
                      <a:pt x="379" y="1270"/>
                      <a:pt x="379" y="1270"/>
                      <a:pt x="379" y="1270"/>
                    </a:cubicBezTo>
                    <a:cubicBezTo>
                      <a:pt x="460" y="1186"/>
                      <a:pt x="460" y="1186"/>
                      <a:pt x="460" y="1186"/>
                    </a:cubicBezTo>
                    <a:cubicBezTo>
                      <a:pt x="484" y="1196"/>
                      <a:pt x="509" y="1204"/>
                      <a:pt x="535" y="1210"/>
                    </a:cubicBezTo>
                    <a:cubicBezTo>
                      <a:pt x="551" y="1326"/>
                      <a:pt x="551" y="1326"/>
                      <a:pt x="551" y="1326"/>
                    </a:cubicBezTo>
                    <a:cubicBezTo>
                      <a:pt x="636" y="1335"/>
                      <a:pt x="636" y="1335"/>
                      <a:pt x="636" y="1335"/>
                    </a:cubicBezTo>
                    <a:cubicBezTo>
                      <a:pt x="678" y="1226"/>
                      <a:pt x="678" y="1226"/>
                      <a:pt x="678" y="1226"/>
                    </a:cubicBezTo>
                    <a:cubicBezTo>
                      <a:pt x="701" y="1226"/>
                      <a:pt x="725" y="1224"/>
                      <a:pt x="749" y="1220"/>
                    </a:cubicBezTo>
                    <a:cubicBezTo>
                      <a:pt x="808" y="1323"/>
                      <a:pt x="808" y="1323"/>
                      <a:pt x="808" y="1323"/>
                    </a:cubicBezTo>
                    <a:cubicBezTo>
                      <a:pt x="890" y="1299"/>
                      <a:pt x="890" y="1299"/>
                      <a:pt x="890" y="1299"/>
                    </a:cubicBezTo>
                    <a:cubicBezTo>
                      <a:pt x="887" y="1181"/>
                      <a:pt x="887" y="1181"/>
                      <a:pt x="887" y="1181"/>
                    </a:cubicBezTo>
                    <a:cubicBezTo>
                      <a:pt x="912" y="1171"/>
                      <a:pt x="935" y="1159"/>
                      <a:pt x="957" y="1145"/>
                    </a:cubicBezTo>
                    <a:cubicBezTo>
                      <a:pt x="1051" y="1215"/>
                      <a:pt x="1051" y="1215"/>
                      <a:pt x="1051" y="1215"/>
                    </a:cubicBezTo>
                    <a:cubicBezTo>
                      <a:pt x="1117" y="1162"/>
                      <a:pt x="1117" y="1162"/>
                      <a:pt x="1117" y="1162"/>
                    </a:cubicBezTo>
                    <a:cubicBezTo>
                      <a:pt x="1070" y="1055"/>
                      <a:pt x="1070" y="1055"/>
                      <a:pt x="1070" y="1055"/>
                    </a:cubicBezTo>
                    <a:cubicBezTo>
                      <a:pt x="1086" y="1038"/>
                      <a:pt x="1102" y="1020"/>
                      <a:pt x="1116" y="1001"/>
                    </a:cubicBezTo>
                    <a:cubicBezTo>
                      <a:pt x="1229" y="1031"/>
                      <a:pt x="1229" y="1031"/>
                      <a:pt x="1229" y="1031"/>
                    </a:cubicBezTo>
                    <a:cubicBezTo>
                      <a:pt x="1271" y="956"/>
                      <a:pt x="1271" y="956"/>
                      <a:pt x="1271" y="956"/>
                    </a:cubicBezTo>
                    <a:cubicBezTo>
                      <a:pt x="1186" y="875"/>
                      <a:pt x="1186" y="875"/>
                      <a:pt x="1186" y="875"/>
                    </a:cubicBezTo>
                    <a:cubicBezTo>
                      <a:pt x="1196" y="851"/>
                      <a:pt x="1204" y="826"/>
                      <a:pt x="1210" y="801"/>
                    </a:cubicBezTo>
                    <a:lnTo>
                      <a:pt x="1326" y="784"/>
                    </a:lnTo>
                    <a:close/>
                    <a:moveTo>
                      <a:pt x="776" y="1050"/>
                    </a:moveTo>
                    <a:cubicBezTo>
                      <a:pt x="565" y="1109"/>
                      <a:pt x="345" y="986"/>
                      <a:pt x="286" y="775"/>
                    </a:cubicBezTo>
                    <a:cubicBezTo>
                      <a:pt x="226" y="564"/>
                      <a:pt x="349" y="345"/>
                      <a:pt x="560" y="286"/>
                    </a:cubicBezTo>
                    <a:cubicBezTo>
                      <a:pt x="771" y="226"/>
                      <a:pt x="990" y="349"/>
                      <a:pt x="1050" y="560"/>
                    </a:cubicBezTo>
                    <a:cubicBezTo>
                      <a:pt x="1109" y="771"/>
                      <a:pt x="987" y="990"/>
                      <a:pt x="776" y="10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27119" tIns="0" rIns="27119" bIns="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id-ID" sz="118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9" name="Freeform 249"/>
              <p:cNvSpPr>
                <a:spLocks noEditPoints="1"/>
              </p:cNvSpPr>
              <p:nvPr/>
            </p:nvSpPr>
            <p:spPr bwMode="auto">
              <a:xfrm>
                <a:off x="2879410" y="6079077"/>
                <a:ext cx="1590304" cy="1590304"/>
              </a:xfrm>
              <a:custGeom>
                <a:avLst/>
                <a:gdLst>
                  <a:gd name="T0" fmla="*/ 181 w 363"/>
                  <a:gd name="T1" fmla="*/ 363 h 363"/>
                  <a:gd name="T2" fmla="*/ 0 w 363"/>
                  <a:gd name="T3" fmla="*/ 181 h 363"/>
                  <a:gd name="T4" fmla="*/ 181 w 363"/>
                  <a:gd name="T5" fmla="*/ 0 h 363"/>
                  <a:gd name="T6" fmla="*/ 363 w 363"/>
                  <a:gd name="T7" fmla="*/ 181 h 363"/>
                  <a:gd name="T8" fmla="*/ 181 w 363"/>
                  <a:gd name="T9" fmla="*/ 363 h 363"/>
                  <a:gd name="T10" fmla="*/ 181 w 363"/>
                  <a:gd name="T11" fmla="*/ 120 h 363"/>
                  <a:gd name="T12" fmla="*/ 120 w 363"/>
                  <a:gd name="T13" fmla="*/ 181 h 363"/>
                  <a:gd name="T14" fmla="*/ 181 w 363"/>
                  <a:gd name="T15" fmla="*/ 243 h 363"/>
                  <a:gd name="T16" fmla="*/ 243 w 363"/>
                  <a:gd name="T17" fmla="*/ 181 h 363"/>
                  <a:gd name="T18" fmla="*/ 181 w 363"/>
                  <a:gd name="T19" fmla="*/ 120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3" h="363">
                    <a:moveTo>
                      <a:pt x="181" y="363"/>
                    </a:moveTo>
                    <a:cubicBezTo>
                      <a:pt x="81" y="363"/>
                      <a:pt x="0" y="282"/>
                      <a:pt x="0" y="181"/>
                    </a:cubicBezTo>
                    <a:cubicBezTo>
                      <a:pt x="0" y="81"/>
                      <a:pt x="81" y="0"/>
                      <a:pt x="181" y="0"/>
                    </a:cubicBezTo>
                    <a:cubicBezTo>
                      <a:pt x="281" y="0"/>
                      <a:pt x="363" y="81"/>
                      <a:pt x="363" y="181"/>
                    </a:cubicBezTo>
                    <a:cubicBezTo>
                      <a:pt x="363" y="282"/>
                      <a:pt x="281" y="363"/>
                      <a:pt x="181" y="363"/>
                    </a:cubicBezTo>
                    <a:close/>
                    <a:moveTo>
                      <a:pt x="181" y="120"/>
                    </a:moveTo>
                    <a:cubicBezTo>
                      <a:pt x="147" y="120"/>
                      <a:pt x="120" y="147"/>
                      <a:pt x="120" y="181"/>
                    </a:cubicBezTo>
                    <a:cubicBezTo>
                      <a:pt x="120" y="215"/>
                      <a:pt x="147" y="243"/>
                      <a:pt x="181" y="243"/>
                    </a:cubicBezTo>
                    <a:cubicBezTo>
                      <a:pt x="215" y="243"/>
                      <a:pt x="243" y="215"/>
                      <a:pt x="243" y="181"/>
                    </a:cubicBezTo>
                    <a:cubicBezTo>
                      <a:pt x="243" y="147"/>
                      <a:pt x="215" y="120"/>
                      <a:pt x="181" y="1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27119" tIns="0" rIns="27119" bIns="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id-ID" sz="118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8666573" y="2821651"/>
              <a:ext cx="1359261" cy="1359261"/>
              <a:chOff x="1784916" y="4981028"/>
              <a:chExt cx="3772171" cy="3772171"/>
            </a:xfrm>
            <a:solidFill>
              <a:schemeClr val="accent5"/>
            </a:solidFill>
          </p:grpSpPr>
          <p:sp>
            <p:nvSpPr>
              <p:cNvPr id="31" name="Freeform 241"/>
              <p:cNvSpPr>
                <a:spLocks noEditPoints="1"/>
              </p:cNvSpPr>
              <p:nvPr/>
            </p:nvSpPr>
            <p:spPr bwMode="auto">
              <a:xfrm>
                <a:off x="1784916" y="4981028"/>
                <a:ext cx="3772171" cy="3772171"/>
              </a:xfrm>
              <a:custGeom>
                <a:avLst/>
                <a:gdLst>
                  <a:gd name="T0" fmla="*/ 1335 w 1335"/>
                  <a:gd name="T1" fmla="*/ 699 h 1335"/>
                  <a:gd name="T2" fmla="*/ 1220 w 1335"/>
                  <a:gd name="T3" fmla="*/ 586 h 1335"/>
                  <a:gd name="T4" fmla="*/ 1300 w 1335"/>
                  <a:gd name="T5" fmla="*/ 445 h 1335"/>
                  <a:gd name="T6" fmla="*/ 1145 w 1335"/>
                  <a:gd name="T7" fmla="*/ 378 h 1335"/>
                  <a:gd name="T8" fmla="*/ 1162 w 1335"/>
                  <a:gd name="T9" fmla="*/ 218 h 1335"/>
                  <a:gd name="T10" fmla="*/ 1001 w 1335"/>
                  <a:gd name="T11" fmla="*/ 219 h 1335"/>
                  <a:gd name="T12" fmla="*/ 956 w 1335"/>
                  <a:gd name="T13" fmla="*/ 65 h 1335"/>
                  <a:gd name="T14" fmla="*/ 801 w 1335"/>
                  <a:gd name="T15" fmla="*/ 125 h 1335"/>
                  <a:gd name="T16" fmla="*/ 699 w 1335"/>
                  <a:gd name="T17" fmla="*/ 0 h 1335"/>
                  <a:gd name="T18" fmla="*/ 586 w 1335"/>
                  <a:gd name="T19" fmla="*/ 115 h 1335"/>
                  <a:gd name="T20" fmla="*/ 445 w 1335"/>
                  <a:gd name="T21" fmla="*/ 35 h 1335"/>
                  <a:gd name="T22" fmla="*/ 378 w 1335"/>
                  <a:gd name="T23" fmla="*/ 190 h 1335"/>
                  <a:gd name="T24" fmla="*/ 218 w 1335"/>
                  <a:gd name="T25" fmla="*/ 173 h 1335"/>
                  <a:gd name="T26" fmla="*/ 220 w 1335"/>
                  <a:gd name="T27" fmla="*/ 334 h 1335"/>
                  <a:gd name="T28" fmla="*/ 65 w 1335"/>
                  <a:gd name="T29" fmla="*/ 379 h 1335"/>
                  <a:gd name="T30" fmla="*/ 125 w 1335"/>
                  <a:gd name="T31" fmla="*/ 535 h 1335"/>
                  <a:gd name="T32" fmla="*/ 0 w 1335"/>
                  <a:gd name="T33" fmla="*/ 636 h 1335"/>
                  <a:gd name="T34" fmla="*/ 115 w 1335"/>
                  <a:gd name="T35" fmla="*/ 749 h 1335"/>
                  <a:gd name="T36" fmla="*/ 35 w 1335"/>
                  <a:gd name="T37" fmla="*/ 890 h 1335"/>
                  <a:gd name="T38" fmla="*/ 190 w 1335"/>
                  <a:gd name="T39" fmla="*/ 957 h 1335"/>
                  <a:gd name="T40" fmla="*/ 173 w 1335"/>
                  <a:gd name="T41" fmla="*/ 1117 h 1335"/>
                  <a:gd name="T42" fmla="*/ 334 w 1335"/>
                  <a:gd name="T43" fmla="*/ 1116 h 1335"/>
                  <a:gd name="T44" fmla="*/ 379 w 1335"/>
                  <a:gd name="T45" fmla="*/ 1270 h 1335"/>
                  <a:gd name="T46" fmla="*/ 535 w 1335"/>
                  <a:gd name="T47" fmla="*/ 1210 h 1335"/>
                  <a:gd name="T48" fmla="*/ 636 w 1335"/>
                  <a:gd name="T49" fmla="*/ 1335 h 1335"/>
                  <a:gd name="T50" fmla="*/ 749 w 1335"/>
                  <a:gd name="T51" fmla="*/ 1220 h 1335"/>
                  <a:gd name="T52" fmla="*/ 890 w 1335"/>
                  <a:gd name="T53" fmla="*/ 1299 h 1335"/>
                  <a:gd name="T54" fmla="*/ 957 w 1335"/>
                  <a:gd name="T55" fmla="*/ 1145 h 1335"/>
                  <a:gd name="T56" fmla="*/ 1117 w 1335"/>
                  <a:gd name="T57" fmla="*/ 1162 h 1335"/>
                  <a:gd name="T58" fmla="*/ 1116 w 1335"/>
                  <a:gd name="T59" fmla="*/ 1001 h 1335"/>
                  <a:gd name="T60" fmla="*/ 1271 w 1335"/>
                  <a:gd name="T61" fmla="*/ 956 h 1335"/>
                  <a:gd name="T62" fmla="*/ 1210 w 1335"/>
                  <a:gd name="T63" fmla="*/ 801 h 1335"/>
                  <a:gd name="T64" fmla="*/ 776 w 1335"/>
                  <a:gd name="T65" fmla="*/ 1050 h 1335"/>
                  <a:gd name="T66" fmla="*/ 560 w 1335"/>
                  <a:gd name="T67" fmla="*/ 286 h 1335"/>
                  <a:gd name="T68" fmla="*/ 776 w 1335"/>
                  <a:gd name="T69" fmla="*/ 1050 h 1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35" h="1335">
                    <a:moveTo>
                      <a:pt x="1326" y="784"/>
                    </a:moveTo>
                    <a:cubicBezTo>
                      <a:pt x="1335" y="699"/>
                      <a:pt x="1335" y="699"/>
                      <a:pt x="1335" y="699"/>
                    </a:cubicBezTo>
                    <a:cubicBezTo>
                      <a:pt x="1226" y="658"/>
                      <a:pt x="1226" y="658"/>
                      <a:pt x="1226" y="658"/>
                    </a:cubicBezTo>
                    <a:cubicBezTo>
                      <a:pt x="1226" y="634"/>
                      <a:pt x="1224" y="610"/>
                      <a:pt x="1220" y="586"/>
                    </a:cubicBezTo>
                    <a:cubicBezTo>
                      <a:pt x="1323" y="527"/>
                      <a:pt x="1323" y="527"/>
                      <a:pt x="1323" y="527"/>
                    </a:cubicBezTo>
                    <a:cubicBezTo>
                      <a:pt x="1300" y="445"/>
                      <a:pt x="1300" y="445"/>
                      <a:pt x="1300" y="445"/>
                    </a:cubicBezTo>
                    <a:cubicBezTo>
                      <a:pt x="1181" y="448"/>
                      <a:pt x="1181" y="448"/>
                      <a:pt x="1181" y="448"/>
                    </a:cubicBezTo>
                    <a:cubicBezTo>
                      <a:pt x="1171" y="424"/>
                      <a:pt x="1159" y="400"/>
                      <a:pt x="1145" y="378"/>
                    </a:cubicBezTo>
                    <a:cubicBezTo>
                      <a:pt x="1215" y="284"/>
                      <a:pt x="1215" y="284"/>
                      <a:pt x="1215" y="284"/>
                    </a:cubicBezTo>
                    <a:cubicBezTo>
                      <a:pt x="1162" y="218"/>
                      <a:pt x="1162" y="218"/>
                      <a:pt x="1162" y="218"/>
                    </a:cubicBezTo>
                    <a:cubicBezTo>
                      <a:pt x="1055" y="266"/>
                      <a:pt x="1055" y="266"/>
                      <a:pt x="1055" y="266"/>
                    </a:cubicBezTo>
                    <a:cubicBezTo>
                      <a:pt x="1038" y="249"/>
                      <a:pt x="1020" y="234"/>
                      <a:pt x="1001" y="219"/>
                    </a:cubicBezTo>
                    <a:cubicBezTo>
                      <a:pt x="1031" y="106"/>
                      <a:pt x="1031" y="106"/>
                      <a:pt x="1031" y="106"/>
                    </a:cubicBezTo>
                    <a:cubicBezTo>
                      <a:pt x="956" y="65"/>
                      <a:pt x="956" y="65"/>
                      <a:pt x="956" y="65"/>
                    </a:cubicBezTo>
                    <a:cubicBezTo>
                      <a:pt x="875" y="149"/>
                      <a:pt x="875" y="149"/>
                      <a:pt x="875" y="149"/>
                    </a:cubicBezTo>
                    <a:cubicBezTo>
                      <a:pt x="851" y="139"/>
                      <a:pt x="826" y="131"/>
                      <a:pt x="801" y="125"/>
                    </a:cubicBezTo>
                    <a:cubicBezTo>
                      <a:pt x="784" y="9"/>
                      <a:pt x="784" y="9"/>
                      <a:pt x="784" y="9"/>
                    </a:cubicBezTo>
                    <a:cubicBezTo>
                      <a:pt x="699" y="0"/>
                      <a:pt x="699" y="0"/>
                      <a:pt x="699" y="0"/>
                    </a:cubicBezTo>
                    <a:cubicBezTo>
                      <a:pt x="658" y="109"/>
                      <a:pt x="658" y="109"/>
                      <a:pt x="658" y="109"/>
                    </a:cubicBezTo>
                    <a:cubicBezTo>
                      <a:pt x="634" y="109"/>
                      <a:pt x="610" y="111"/>
                      <a:pt x="586" y="115"/>
                    </a:cubicBezTo>
                    <a:cubicBezTo>
                      <a:pt x="527" y="12"/>
                      <a:pt x="527" y="12"/>
                      <a:pt x="527" y="12"/>
                    </a:cubicBezTo>
                    <a:cubicBezTo>
                      <a:pt x="445" y="35"/>
                      <a:pt x="445" y="35"/>
                      <a:pt x="445" y="35"/>
                    </a:cubicBezTo>
                    <a:cubicBezTo>
                      <a:pt x="448" y="154"/>
                      <a:pt x="448" y="154"/>
                      <a:pt x="448" y="154"/>
                    </a:cubicBezTo>
                    <a:cubicBezTo>
                      <a:pt x="424" y="164"/>
                      <a:pt x="400" y="176"/>
                      <a:pt x="378" y="190"/>
                    </a:cubicBezTo>
                    <a:cubicBezTo>
                      <a:pt x="284" y="120"/>
                      <a:pt x="284" y="120"/>
                      <a:pt x="284" y="120"/>
                    </a:cubicBezTo>
                    <a:cubicBezTo>
                      <a:pt x="218" y="173"/>
                      <a:pt x="218" y="173"/>
                      <a:pt x="218" y="173"/>
                    </a:cubicBezTo>
                    <a:cubicBezTo>
                      <a:pt x="266" y="280"/>
                      <a:pt x="266" y="280"/>
                      <a:pt x="266" y="280"/>
                    </a:cubicBezTo>
                    <a:cubicBezTo>
                      <a:pt x="249" y="297"/>
                      <a:pt x="234" y="315"/>
                      <a:pt x="220" y="334"/>
                    </a:cubicBezTo>
                    <a:cubicBezTo>
                      <a:pt x="106" y="305"/>
                      <a:pt x="106" y="305"/>
                      <a:pt x="106" y="305"/>
                    </a:cubicBezTo>
                    <a:cubicBezTo>
                      <a:pt x="65" y="379"/>
                      <a:pt x="65" y="379"/>
                      <a:pt x="65" y="379"/>
                    </a:cubicBezTo>
                    <a:cubicBezTo>
                      <a:pt x="149" y="460"/>
                      <a:pt x="149" y="460"/>
                      <a:pt x="149" y="460"/>
                    </a:cubicBezTo>
                    <a:cubicBezTo>
                      <a:pt x="139" y="484"/>
                      <a:pt x="131" y="509"/>
                      <a:pt x="125" y="535"/>
                    </a:cubicBezTo>
                    <a:cubicBezTo>
                      <a:pt x="9" y="551"/>
                      <a:pt x="9" y="551"/>
                      <a:pt x="9" y="551"/>
                    </a:cubicBezTo>
                    <a:cubicBezTo>
                      <a:pt x="0" y="636"/>
                      <a:pt x="0" y="636"/>
                      <a:pt x="0" y="636"/>
                    </a:cubicBezTo>
                    <a:cubicBezTo>
                      <a:pt x="109" y="678"/>
                      <a:pt x="109" y="678"/>
                      <a:pt x="109" y="678"/>
                    </a:cubicBezTo>
                    <a:cubicBezTo>
                      <a:pt x="110" y="701"/>
                      <a:pt x="111" y="725"/>
                      <a:pt x="115" y="749"/>
                    </a:cubicBezTo>
                    <a:cubicBezTo>
                      <a:pt x="12" y="809"/>
                      <a:pt x="12" y="809"/>
                      <a:pt x="12" y="809"/>
                    </a:cubicBezTo>
                    <a:cubicBezTo>
                      <a:pt x="35" y="890"/>
                      <a:pt x="35" y="890"/>
                      <a:pt x="35" y="890"/>
                    </a:cubicBezTo>
                    <a:cubicBezTo>
                      <a:pt x="154" y="887"/>
                      <a:pt x="154" y="887"/>
                      <a:pt x="154" y="887"/>
                    </a:cubicBezTo>
                    <a:cubicBezTo>
                      <a:pt x="164" y="912"/>
                      <a:pt x="177" y="935"/>
                      <a:pt x="190" y="957"/>
                    </a:cubicBezTo>
                    <a:cubicBezTo>
                      <a:pt x="120" y="1051"/>
                      <a:pt x="120" y="1051"/>
                      <a:pt x="120" y="1051"/>
                    </a:cubicBezTo>
                    <a:cubicBezTo>
                      <a:pt x="173" y="1117"/>
                      <a:pt x="173" y="1117"/>
                      <a:pt x="173" y="1117"/>
                    </a:cubicBezTo>
                    <a:cubicBezTo>
                      <a:pt x="280" y="1070"/>
                      <a:pt x="280" y="1070"/>
                      <a:pt x="280" y="1070"/>
                    </a:cubicBezTo>
                    <a:cubicBezTo>
                      <a:pt x="297" y="1086"/>
                      <a:pt x="315" y="1102"/>
                      <a:pt x="334" y="1116"/>
                    </a:cubicBezTo>
                    <a:cubicBezTo>
                      <a:pt x="305" y="1229"/>
                      <a:pt x="305" y="1229"/>
                      <a:pt x="305" y="1229"/>
                    </a:cubicBezTo>
                    <a:cubicBezTo>
                      <a:pt x="379" y="1270"/>
                      <a:pt x="379" y="1270"/>
                      <a:pt x="379" y="1270"/>
                    </a:cubicBezTo>
                    <a:cubicBezTo>
                      <a:pt x="460" y="1186"/>
                      <a:pt x="460" y="1186"/>
                      <a:pt x="460" y="1186"/>
                    </a:cubicBezTo>
                    <a:cubicBezTo>
                      <a:pt x="484" y="1196"/>
                      <a:pt x="509" y="1204"/>
                      <a:pt x="535" y="1210"/>
                    </a:cubicBezTo>
                    <a:cubicBezTo>
                      <a:pt x="551" y="1326"/>
                      <a:pt x="551" y="1326"/>
                      <a:pt x="551" y="1326"/>
                    </a:cubicBezTo>
                    <a:cubicBezTo>
                      <a:pt x="636" y="1335"/>
                      <a:pt x="636" y="1335"/>
                      <a:pt x="636" y="1335"/>
                    </a:cubicBezTo>
                    <a:cubicBezTo>
                      <a:pt x="678" y="1226"/>
                      <a:pt x="678" y="1226"/>
                      <a:pt x="678" y="1226"/>
                    </a:cubicBezTo>
                    <a:cubicBezTo>
                      <a:pt x="701" y="1226"/>
                      <a:pt x="725" y="1224"/>
                      <a:pt x="749" y="1220"/>
                    </a:cubicBezTo>
                    <a:cubicBezTo>
                      <a:pt x="808" y="1323"/>
                      <a:pt x="808" y="1323"/>
                      <a:pt x="808" y="1323"/>
                    </a:cubicBezTo>
                    <a:cubicBezTo>
                      <a:pt x="890" y="1299"/>
                      <a:pt x="890" y="1299"/>
                      <a:pt x="890" y="1299"/>
                    </a:cubicBezTo>
                    <a:cubicBezTo>
                      <a:pt x="887" y="1181"/>
                      <a:pt x="887" y="1181"/>
                      <a:pt x="887" y="1181"/>
                    </a:cubicBezTo>
                    <a:cubicBezTo>
                      <a:pt x="912" y="1171"/>
                      <a:pt x="935" y="1159"/>
                      <a:pt x="957" y="1145"/>
                    </a:cubicBezTo>
                    <a:cubicBezTo>
                      <a:pt x="1051" y="1215"/>
                      <a:pt x="1051" y="1215"/>
                      <a:pt x="1051" y="1215"/>
                    </a:cubicBezTo>
                    <a:cubicBezTo>
                      <a:pt x="1117" y="1162"/>
                      <a:pt x="1117" y="1162"/>
                      <a:pt x="1117" y="1162"/>
                    </a:cubicBezTo>
                    <a:cubicBezTo>
                      <a:pt x="1070" y="1055"/>
                      <a:pt x="1070" y="1055"/>
                      <a:pt x="1070" y="1055"/>
                    </a:cubicBezTo>
                    <a:cubicBezTo>
                      <a:pt x="1086" y="1038"/>
                      <a:pt x="1102" y="1020"/>
                      <a:pt x="1116" y="1001"/>
                    </a:cubicBezTo>
                    <a:cubicBezTo>
                      <a:pt x="1229" y="1031"/>
                      <a:pt x="1229" y="1031"/>
                      <a:pt x="1229" y="1031"/>
                    </a:cubicBezTo>
                    <a:cubicBezTo>
                      <a:pt x="1271" y="956"/>
                      <a:pt x="1271" y="956"/>
                      <a:pt x="1271" y="956"/>
                    </a:cubicBezTo>
                    <a:cubicBezTo>
                      <a:pt x="1186" y="875"/>
                      <a:pt x="1186" y="875"/>
                      <a:pt x="1186" y="875"/>
                    </a:cubicBezTo>
                    <a:cubicBezTo>
                      <a:pt x="1196" y="851"/>
                      <a:pt x="1204" y="826"/>
                      <a:pt x="1210" y="801"/>
                    </a:cubicBezTo>
                    <a:lnTo>
                      <a:pt x="1326" y="784"/>
                    </a:lnTo>
                    <a:close/>
                    <a:moveTo>
                      <a:pt x="776" y="1050"/>
                    </a:moveTo>
                    <a:cubicBezTo>
                      <a:pt x="565" y="1109"/>
                      <a:pt x="345" y="986"/>
                      <a:pt x="286" y="775"/>
                    </a:cubicBezTo>
                    <a:cubicBezTo>
                      <a:pt x="226" y="564"/>
                      <a:pt x="349" y="345"/>
                      <a:pt x="560" y="286"/>
                    </a:cubicBezTo>
                    <a:cubicBezTo>
                      <a:pt x="771" y="226"/>
                      <a:pt x="990" y="349"/>
                      <a:pt x="1050" y="560"/>
                    </a:cubicBezTo>
                    <a:cubicBezTo>
                      <a:pt x="1109" y="771"/>
                      <a:pt x="987" y="990"/>
                      <a:pt x="776" y="105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27119" tIns="0" rIns="27119" bIns="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id-ID" sz="118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2" name="Freeform 249"/>
              <p:cNvSpPr>
                <a:spLocks noEditPoints="1"/>
              </p:cNvSpPr>
              <p:nvPr/>
            </p:nvSpPr>
            <p:spPr bwMode="auto">
              <a:xfrm>
                <a:off x="2879410" y="6079077"/>
                <a:ext cx="1590304" cy="1590304"/>
              </a:xfrm>
              <a:custGeom>
                <a:avLst/>
                <a:gdLst>
                  <a:gd name="T0" fmla="*/ 181 w 363"/>
                  <a:gd name="T1" fmla="*/ 363 h 363"/>
                  <a:gd name="T2" fmla="*/ 0 w 363"/>
                  <a:gd name="T3" fmla="*/ 181 h 363"/>
                  <a:gd name="T4" fmla="*/ 181 w 363"/>
                  <a:gd name="T5" fmla="*/ 0 h 363"/>
                  <a:gd name="T6" fmla="*/ 363 w 363"/>
                  <a:gd name="T7" fmla="*/ 181 h 363"/>
                  <a:gd name="T8" fmla="*/ 181 w 363"/>
                  <a:gd name="T9" fmla="*/ 363 h 363"/>
                  <a:gd name="T10" fmla="*/ 181 w 363"/>
                  <a:gd name="T11" fmla="*/ 120 h 363"/>
                  <a:gd name="T12" fmla="*/ 120 w 363"/>
                  <a:gd name="T13" fmla="*/ 181 h 363"/>
                  <a:gd name="T14" fmla="*/ 181 w 363"/>
                  <a:gd name="T15" fmla="*/ 243 h 363"/>
                  <a:gd name="T16" fmla="*/ 243 w 363"/>
                  <a:gd name="T17" fmla="*/ 181 h 363"/>
                  <a:gd name="T18" fmla="*/ 181 w 363"/>
                  <a:gd name="T19" fmla="*/ 120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3" h="363">
                    <a:moveTo>
                      <a:pt x="181" y="363"/>
                    </a:moveTo>
                    <a:cubicBezTo>
                      <a:pt x="81" y="363"/>
                      <a:pt x="0" y="282"/>
                      <a:pt x="0" y="181"/>
                    </a:cubicBezTo>
                    <a:cubicBezTo>
                      <a:pt x="0" y="81"/>
                      <a:pt x="81" y="0"/>
                      <a:pt x="181" y="0"/>
                    </a:cubicBezTo>
                    <a:cubicBezTo>
                      <a:pt x="281" y="0"/>
                      <a:pt x="363" y="81"/>
                      <a:pt x="363" y="181"/>
                    </a:cubicBezTo>
                    <a:cubicBezTo>
                      <a:pt x="363" y="282"/>
                      <a:pt x="281" y="363"/>
                      <a:pt x="181" y="363"/>
                    </a:cubicBezTo>
                    <a:close/>
                    <a:moveTo>
                      <a:pt x="181" y="120"/>
                    </a:moveTo>
                    <a:cubicBezTo>
                      <a:pt x="147" y="120"/>
                      <a:pt x="120" y="147"/>
                      <a:pt x="120" y="181"/>
                    </a:cubicBezTo>
                    <a:cubicBezTo>
                      <a:pt x="120" y="215"/>
                      <a:pt x="147" y="243"/>
                      <a:pt x="181" y="243"/>
                    </a:cubicBezTo>
                    <a:cubicBezTo>
                      <a:pt x="215" y="243"/>
                      <a:pt x="243" y="215"/>
                      <a:pt x="243" y="181"/>
                    </a:cubicBezTo>
                    <a:cubicBezTo>
                      <a:pt x="243" y="147"/>
                      <a:pt x="215" y="120"/>
                      <a:pt x="181" y="1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27119" tIns="0" rIns="27119" bIns="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id-ID" sz="1186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440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703" y="1214371"/>
            <a:ext cx="7988300" cy="1352746"/>
          </a:xfrm>
        </p:spPr>
        <p:txBody>
          <a:bodyPr anchor="t">
            <a:noAutofit/>
          </a:bodyPr>
          <a:lstStyle/>
          <a:p>
            <a:pPr marL="0" lvl="0" indent="0">
              <a:spcBef>
                <a:spcPts val="0"/>
              </a:spcBef>
              <a:buSzPct val="100000"/>
              <a:buNone/>
            </a:pPr>
            <a:r>
              <a:rPr lang="en-US" sz="2000" b="1" dirty="0" smtClean="0">
                <a:solidFill>
                  <a:schemeClr val="accent5"/>
                </a:solidFill>
                <a:latin typeface="Calibri" charset="0"/>
                <a:ea typeface="Calibri" charset="0"/>
                <a:cs typeface="Calibri" charset="0"/>
              </a:rPr>
              <a:t>Data</a:t>
            </a:r>
          </a:p>
          <a:p>
            <a:pPr marL="0" lvl="0" indent="0">
              <a:spcBef>
                <a:spcPts val="0"/>
              </a:spcBef>
              <a:buSzPct val="100000"/>
              <a:buNone/>
            </a:pPr>
            <a:endParaRPr lang="en-US" sz="1600" dirty="0" smtClean="0"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spcBef>
                <a:spcPts val="0"/>
              </a:spcBef>
              <a:buSzPct val="100000"/>
              <a:buNone/>
            </a:pPr>
            <a:r>
              <a:rPr lang="en" sz="1600" dirty="0" smtClean="0">
                <a:latin typeface="Calibri" charset="0"/>
                <a:ea typeface="Calibri" charset="0"/>
                <a:cs typeface="Calibri" charset="0"/>
              </a:rPr>
              <a:t>Scrape </a:t>
            </a:r>
            <a:r>
              <a:rPr lang="en" sz="1600" dirty="0">
                <a:latin typeface="Calibri" charset="0"/>
                <a:ea typeface="Calibri" charset="0"/>
                <a:cs typeface="Calibri" charset="0"/>
              </a:rPr>
              <a:t>businesses data from </a:t>
            </a:r>
            <a:r>
              <a:rPr lang="en-US" sz="1600" dirty="0" err="1" smtClean="0">
                <a:latin typeface="Calibri" charset="0"/>
                <a:ea typeface="Calibri" charset="0"/>
                <a:cs typeface="Calibri" charset="0"/>
              </a:rPr>
              <a:t>FourSquare</a:t>
            </a:r>
            <a:r>
              <a:rPr lang="en-US" sz="1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" sz="1600" dirty="0" smtClean="0">
                <a:latin typeface="Calibri" charset="0"/>
                <a:ea typeface="Calibri" charset="0"/>
                <a:cs typeface="Calibri" charset="0"/>
              </a:rPr>
              <a:t>including </a:t>
            </a:r>
            <a:r>
              <a:rPr lang="en" sz="1600" dirty="0">
                <a:latin typeface="Calibri" charset="0"/>
                <a:ea typeface="Calibri" charset="0"/>
                <a:cs typeface="Calibri" charset="0"/>
              </a:rPr>
              <a:t>their </a:t>
            </a:r>
            <a:r>
              <a:rPr lang="en-US" sz="1600" dirty="0" smtClean="0">
                <a:latin typeface="Calibri" charset="0"/>
                <a:ea typeface="Calibri" charset="0"/>
                <a:cs typeface="Calibri" charset="0"/>
              </a:rPr>
              <a:t>reviews.</a:t>
            </a:r>
          </a:p>
          <a:p>
            <a:pPr marL="0" lvl="0" indent="0">
              <a:spcBef>
                <a:spcPts val="0"/>
              </a:spcBef>
              <a:buSzPct val="100000"/>
              <a:buNone/>
            </a:pPr>
            <a:endParaRPr lang="en-US" sz="1600" dirty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spcBef>
                <a:spcPts val="0"/>
              </a:spcBef>
              <a:buSzPct val="100000"/>
              <a:buNone/>
            </a:pPr>
            <a:r>
              <a:rPr lang="en-US" sz="2000" b="1" dirty="0" smtClean="0">
                <a:solidFill>
                  <a:schemeClr val="accent5"/>
                </a:solidFill>
                <a:latin typeface="Calibri" charset="0"/>
                <a:ea typeface="Calibri" charset="0"/>
                <a:cs typeface="Calibri" charset="0"/>
              </a:rPr>
              <a:t>Using Graph Mining Techniques to make Recommendations</a:t>
            </a:r>
            <a:endParaRPr lang="en-US" sz="2000" b="1" dirty="0">
              <a:solidFill>
                <a:schemeClr val="accent5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lvl="0" indent="0">
              <a:spcBef>
                <a:spcPts val="0"/>
              </a:spcBef>
              <a:buSzPct val="100000"/>
              <a:buNone/>
            </a:pPr>
            <a:endParaRPr lang="en-US" sz="1600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872503" y="3381802"/>
            <a:ext cx="1404000" cy="68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 smtClean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Parsing incl. </a:t>
            </a:r>
            <a:r>
              <a:rPr lang="en-SG" sz="1400" dirty="0" err="1" smtClean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Stmt</a:t>
            </a:r>
            <a:r>
              <a:rPr lang="en-SG" sz="1400" dirty="0" smtClean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/ Question Classification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935312" y="3381802"/>
            <a:ext cx="1540951" cy="68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Information</a:t>
            </a:r>
          </a:p>
          <a:p>
            <a:pPr algn="ctr"/>
            <a:r>
              <a:rPr lang="en-SG" sz="1400" dirty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extraction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935312" y="5422674"/>
            <a:ext cx="3341191" cy="769896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14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Retrieve Recommendations based on</a:t>
            </a:r>
          </a:p>
          <a:p>
            <a:pPr marL="342900" indent="-342900">
              <a:buAutoNum type="arabicParenR"/>
            </a:pPr>
            <a:r>
              <a:rPr lang="en-SG" sz="14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Food or Cuisine user entered</a:t>
            </a:r>
          </a:p>
          <a:p>
            <a:pPr marL="342900" indent="-342900">
              <a:buAutoNum type="arabicParenR"/>
            </a:pPr>
            <a:r>
              <a:rPr lang="en-SG" sz="14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User’s Clusters</a:t>
            </a:r>
            <a:endParaRPr lang="en-US" sz="14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935312" y="4402238"/>
            <a:ext cx="1540951" cy="68400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Generate Response</a:t>
            </a:r>
            <a:endParaRPr lang="en-US" sz="14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872503" y="4402238"/>
            <a:ext cx="1404000" cy="68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 smtClean="0">
                <a:solidFill>
                  <a:schemeClr val="bg2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Display Answer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38201" y="3019263"/>
            <a:ext cx="5684520" cy="3330737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SG" sz="1600" b="1" dirty="0" err="1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Jiakbot</a:t>
            </a:r>
            <a:r>
              <a:rPr lang="en-SG" sz="1600" b="1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2.0</a:t>
            </a:r>
            <a:endParaRPr lang="en-US" sz="1600" b="1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11" name="Straight Arrow Connector 10"/>
          <p:cNvCxnSpPr>
            <a:stCxn id="4" idx="1"/>
            <a:endCxn id="5" idx="3"/>
          </p:cNvCxnSpPr>
          <p:nvPr/>
        </p:nvCxnSpPr>
        <p:spPr>
          <a:xfrm flipH="1">
            <a:off x="4476263" y="3723802"/>
            <a:ext cx="396240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2"/>
            <a:endCxn id="7" idx="0"/>
          </p:cNvCxnSpPr>
          <p:nvPr/>
        </p:nvCxnSpPr>
        <p:spPr>
          <a:xfrm>
            <a:off x="3705788" y="4065802"/>
            <a:ext cx="0" cy="336436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2"/>
          </p:cNvCxnSpPr>
          <p:nvPr/>
        </p:nvCxnSpPr>
        <p:spPr>
          <a:xfrm>
            <a:off x="3705788" y="5086238"/>
            <a:ext cx="0" cy="336436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3"/>
            <a:endCxn id="8" idx="1"/>
          </p:cNvCxnSpPr>
          <p:nvPr/>
        </p:nvCxnSpPr>
        <p:spPr>
          <a:xfrm>
            <a:off x="4476263" y="4744238"/>
            <a:ext cx="396240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4" idx="3"/>
          </p:cNvCxnSpPr>
          <p:nvPr/>
        </p:nvCxnSpPr>
        <p:spPr>
          <a:xfrm flipH="1">
            <a:off x="6276503" y="3723802"/>
            <a:ext cx="558514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9007" y="3183541"/>
            <a:ext cx="903681" cy="903681"/>
          </a:xfrm>
          <a:prstGeom prst="rect">
            <a:avLst/>
          </a:prstGeom>
        </p:spPr>
      </p:pic>
      <p:sp>
        <p:nvSpPr>
          <p:cNvPr id="26" name="Speech Bubble: Rectangle with Corners Rounded 2"/>
          <p:cNvSpPr/>
          <p:nvPr/>
        </p:nvSpPr>
        <p:spPr>
          <a:xfrm>
            <a:off x="6715131" y="2505106"/>
            <a:ext cx="1647751" cy="629650"/>
          </a:xfrm>
          <a:prstGeom prst="wedgeRoundRectCallout">
            <a:avLst>
              <a:gd name="adj1" fmla="val -5432"/>
              <a:gd name="adj2" fmla="val 104750"/>
              <a:gd name="adj3" fmla="val 16667"/>
            </a:avLst>
          </a:prstGeom>
          <a:solidFill>
            <a:schemeClr val="bg1"/>
          </a:solidFill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Where can I get chicken </a:t>
            </a:r>
            <a:r>
              <a:rPr lang="en-SG" sz="14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rice?</a:t>
            </a:r>
            <a:endParaRPr lang="en-US" sz="14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7" name="Straight Arrow Connector 26"/>
          <p:cNvCxnSpPr>
            <a:stCxn id="8" idx="3"/>
          </p:cNvCxnSpPr>
          <p:nvPr/>
        </p:nvCxnSpPr>
        <p:spPr>
          <a:xfrm>
            <a:off x="6276503" y="4744238"/>
            <a:ext cx="642457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918960" y="4513368"/>
            <a:ext cx="1647751" cy="4617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Boon Tong </a:t>
            </a:r>
            <a:r>
              <a:rPr lang="en-US" sz="1400" dirty="0" err="1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Kee</a:t>
            </a:r>
            <a:r>
              <a:rPr lang="en-US" sz="14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is Nice!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039406" y="3381802"/>
            <a:ext cx="1404000" cy="2810767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User </a:t>
            </a:r>
            <a:r>
              <a:rPr lang="mr-IN" sz="14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SG" sz="14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Venue Graph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2746760" y="3560490"/>
            <a:ext cx="0" cy="263207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443406" y="4861056"/>
            <a:ext cx="303354" cy="0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380703" y="-18941"/>
            <a:ext cx="3516579" cy="781166"/>
          </a:xfrm>
          <a:prstGeom prst="rect">
            <a:avLst/>
          </a:prstGeom>
          <a:solidFill>
            <a:srgbClr val="2A2A2A"/>
          </a:solidFill>
          <a:ln w="31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69"/>
          </a:p>
        </p:txBody>
      </p:sp>
      <p:sp>
        <p:nvSpPr>
          <p:cNvPr id="24" name="TextBox 1"/>
          <p:cNvSpPr txBox="1"/>
          <p:nvPr/>
        </p:nvSpPr>
        <p:spPr>
          <a:xfrm>
            <a:off x="522515" y="220466"/>
            <a:ext cx="3408218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14607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How </a:t>
            </a:r>
            <a:r>
              <a:rPr lang="en-US" altLang="zh-CN" dirty="0" err="1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JiakBot</a:t>
            </a:r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2.0 Works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0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 + A</a:t>
            </a:r>
          </a:p>
        </p:txBody>
      </p:sp>
    </p:spTree>
    <p:extLst>
      <p:ext uri="{BB962C8B-B14F-4D97-AF65-F5344CB8AC3E}">
        <p14:creationId xmlns:p14="http://schemas.microsoft.com/office/powerpoint/2010/main" val="1449257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227906" cy="3170918"/>
          </a:xfrm>
          <a:solidFill>
            <a:schemeClr val="bg1">
              <a:alpha val="57000"/>
            </a:schemeClr>
          </a:solidFill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Inspired from a common problem working class adults face Singapore - where and what to eat for lunch</a:t>
            </a:r>
          </a:p>
          <a:p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Aims to suggest places to eat through a </a:t>
            </a:r>
            <a:r>
              <a:rPr lang="en-US" sz="2400" dirty="0" err="1">
                <a:solidFill>
                  <a:schemeClr val="tx2"/>
                </a:solidFill>
              </a:rPr>
              <a:t>chatbot</a:t>
            </a:r>
            <a:r>
              <a:rPr lang="en-US" sz="2400" dirty="0">
                <a:solidFill>
                  <a:schemeClr val="tx2"/>
                </a:solidFill>
              </a:rPr>
              <a:t> through social graph mining and more specifically,</a:t>
            </a:r>
          </a:p>
          <a:p>
            <a:pPr lvl="1"/>
            <a:r>
              <a:rPr lang="en-US" sz="2000" dirty="0">
                <a:solidFill>
                  <a:schemeClr val="tx2"/>
                </a:solidFill>
              </a:rPr>
              <a:t>Detecting Community and </a:t>
            </a:r>
          </a:p>
          <a:p>
            <a:pPr lvl="1"/>
            <a:r>
              <a:rPr lang="en-US" sz="2000" dirty="0">
                <a:solidFill>
                  <a:schemeClr val="tx2"/>
                </a:solidFill>
              </a:rPr>
              <a:t>Providing Graph Based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45853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523EC3A4-11B8-4616-8071-D5CE1924303D}"/>
              </a:ext>
            </a:extLst>
          </p:cNvPr>
          <p:cNvSpPr txBox="1"/>
          <p:nvPr/>
        </p:nvSpPr>
        <p:spPr>
          <a:xfrm>
            <a:off x="310127" y="1503178"/>
            <a:ext cx="2687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/>
              <a:t>Phase 1: Data Preparation</a:t>
            </a:r>
          </a:p>
        </p:txBody>
      </p:sp>
      <p:sp>
        <p:nvSpPr>
          <p:cNvPr id="23" name="Flowchart: Magnetic Disk 7">
            <a:extLst>
              <a:ext uri="{FF2B5EF4-FFF2-40B4-BE49-F238E27FC236}">
                <a16:creationId xmlns:a16="http://schemas.microsoft.com/office/drawing/2014/main" xmlns="" id="{46F6413D-7FF3-435F-911A-96DE77203FA8}"/>
              </a:ext>
            </a:extLst>
          </p:cNvPr>
          <p:cNvSpPr/>
          <p:nvPr/>
        </p:nvSpPr>
        <p:spPr>
          <a:xfrm>
            <a:off x="1108151" y="2051028"/>
            <a:ext cx="1091734" cy="837786"/>
          </a:xfrm>
          <a:prstGeom prst="flowChartMagneticDisk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chemeClr val="bg1"/>
                </a:solidFill>
              </a:rPr>
              <a:t>Foursquare</a:t>
            </a:r>
          </a:p>
        </p:txBody>
      </p:sp>
      <p:sp>
        <p:nvSpPr>
          <p:cNvPr id="25" name="Arrow: Right 8">
            <a:extLst>
              <a:ext uri="{FF2B5EF4-FFF2-40B4-BE49-F238E27FC236}">
                <a16:creationId xmlns:a16="http://schemas.microsoft.com/office/drawing/2014/main" xmlns="" id="{C9F6029F-217F-4C68-92AE-CC8DDF590976}"/>
              </a:ext>
            </a:extLst>
          </p:cNvPr>
          <p:cNvSpPr/>
          <p:nvPr/>
        </p:nvSpPr>
        <p:spPr>
          <a:xfrm rot="5400000">
            <a:off x="1440457" y="2939731"/>
            <a:ext cx="427595" cy="522027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15EFD19B-FB28-46F3-AA18-5D116B10C544}"/>
              </a:ext>
            </a:extLst>
          </p:cNvPr>
          <p:cNvSpPr txBox="1"/>
          <p:nvPr/>
        </p:nvSpPr>
        <p:spPr>
          <a:xfrm>
            <a:off x="1960631" y="2979726"/>
            <a:ext cx="576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API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E805FA09-9472-4DC5-92A0-C371EE832FA5}"/>
              </a:ext>
            </a:extLst>
          </p:cNvPr>
          <p:cNvSpPr txBox="1"/>
          <p:nvPr/>
        </p:nvSpPr>
        <p:spPr>
          <a:xfrm>
            <a:off x="5017468" y="1507380"/>
            <a:ext cx="3662158" cy="367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Phase 2: Analysis via Social Analytics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1F70E976-E30E-48D5-89D9-E62119771614}"/>
              </a:ext>
            </a:extLst>
          </p:cNvPr>
          <p:cNvSpPr txBox="1"/>
          <p:nvPr/>
        </p:nvSpPr>
        <p:spPr>
          <a:xfrm>
            <a:off x="9810349" y="1505871"/>
            <a:ext cx="2166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Phase 3: Application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283335" y="3515368"/>
            <a:ext cx="2714574" cy="1822071"/>
            <a:chOff x="561474" y="4033297"/>
            <a:chExt cx="2085474" cy="1822071"/>
          </a:xfrm>
        </p:grpSpPr>
        <p:sp>
          <p:nvSpPr>
            <p:cNvPr id="18" name="Rectangle: Rounded Corners 2">
              <a:extLst>
                <a:ext uri="{FF2B5EF4-FFF2-40B4-BE49-F238E27FC236}">
                  <a16:creationId xmlns:a16="http://schemas.microsoft.com/office/drawing/2014/main" xmlns="" id="{6966C74F-129A-49F1-892A-E77407F5FAE4}"/>
                </a:ext>
              </a:extLst>
            </p:cNvPr>
            <p:cNvSpPr/>
            <p:nvPr/>
          </p:nvSpPr>
          <p:spPr>
            <a:xfrm>
              <a:off x="561474" y="4033297"/>
              <a:ext cx="2085474" cy="1822071"/>
            </a:xfrm>
            <a:prstGeom prst="roundRect">
              <a:avLst>
                <a:gd name="adj" fmla="val 0"/>
              </a:avLst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30551" y="4164741"/>
              <a:ext cx="802665" cy="707899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Tips</a:t>
              </a:r>
            </a:p>
            <a:p>
              <a:pPr algn="ctr"/>
              <a:r>
                <a:rPr lang="en-US" sz="1400" dirty="0" smtClean="0"/>
                <a:t>(n=64381)</a:t>
              </a:r>
              <a:endParaRPr lang="en-US" sz="1400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685615" y="4165087"/>
              <a:ext cx="802665" cy="707899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Venues</a:t>
              </a:r>
            </a:p>
            <a:p>
              <a:pPr algn="ctr"/>
              <a:r>
                <a:rPr lang="en-US" sz="1400" dirty="0" smtClean="0"/>
                <a:t>(n=5540)</a:t>
              </a:r>
              <a:endParaRPr lang="en-US" sz="1400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730551" y="5024217"/>
              <a:ext cx="802665" cy="707899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Users</a:t>
              </a:r>
            </a:p>
            <a:p>
              <a:pPr algn="ctr"/>
              <a:r>
                <a:rPr lang="en-US" sz="1400" dirty="0" smtClean="0"/>
                <a:t>(n=24289)</a:t>
              </a:r>
              <a:endParaRPr lang="en-US" sz="1400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1685614" y="5020507"/>
              <a:ext cx="802665" cy="707899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Friends</a:t>
              </a:r>
            </a:p>
            <a:p>
              <a:pPr algn="ctr"/>
              <a:r>
                <a:rPr lang="en-US" sz="1400" dirty="0" smtClean="0"/>
                <a:t>(n=148001)</a:t>
              </a:r>
              <a:endParaRPr lang="en-US" sz="1400" dirty="0"/>
            </a:p>
          </p:txBody>
        </p:sp>
      </p:grpSp>
      <p:sp>
        <p:nvSpPr>
          <p:cNvPr id="81" name="Flowchart: Magnetic Disk 7">
            <a:extLst>
              <a:ext uri="{FF2B5EF4-FFF2-40B4-BE49-F238E27FC236}">
                <a16:creationId xmlns:a16="http://schemas.microsoft.com/office/drawing/2014/main" xmlns="" id="{46F6413D-7FF3-435F-911A-96DE77203FA8}"/>
              </a:ext>
            </a:extLst>
          </p:cNvPr>
          <p:cNvSpPr/>
          <p:nvPr/>
        </p:nvSpPr>
        <p:spPr>
          <a:xfrm>
            <a:off x="3670053" y="4019803"/>
            <a:ext cx="1091734" cy="813198"/>
          </a:xfrm>
          <a:prstGeom prst="flowChartMagneticDisk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chemeClr val="bg1"/>
                </a:solidFill>
              </a:rPr>
              <a:t>SQLite</a:t>
            </a:r>
          </a:p>
        </p:txBody>
      </p:sp>
      <p:sp>
        <p:nvSpPr>
          <p:cNvPr id="82" name="Arrow: Right 8">
            <a:extLst>
              <a:ext uri="{FF2B5EF4-FFF2-40B4-BE49-F238E27FC236}">
                <a16:creationId xmlns:a16="http://schemas.microsoft.com/office/drawing/2014/main" xmlns="" id="{C9F6029F-217F-4C68-92AE-CC8DDF590976}"/>
              </a:ext>
            </a:extLst>
          </p:cNvPr>
          <p:cNvSpPr/>
          <p:nvPr/>
        </p:nvSpPr>
        <p:spPr>
          <a:xfrm>
            <a:off x="3133247" y="4165389"/>
            <a:ext cx="427595" cy="522027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xmlns="" id="{15EFD19B-FB28-46F3-AA18-5D116B10C544}"/>
              </a:ext>
            </a:extLst>
          </p:cNvPr>
          <p:cNvSpPr txBox="1"/>
          <p:nvPr/>
        </p:nvSpPr>
        <p:spPr>
          <a:xfrm>
            <a:off x="1317592" y="5351174"/>
            <a:ext cx="663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/>
              <a:t>JSON</a:t>
            </a:r>
            <a:endParaRPr lang="en-SG" dirty="0"/>
          </a:p>
        </p:txBody>
      </p:sp>
      <p:grpSp>
        <p:nvGrpSpPr>
          <p:cNvPr id="84" name="Group 83"/>
          <p:cNvGrpSpPr/>
          <p:nvPr/>
        </p:nvGrpSpPr>
        <p:grpSpPr>
          <a:xfrm>
            <a:off x="5026645" y="1994168"/>
            <a:ext cx="3652980" cy="2215485"/>
            <a:chOff x="561474" y="3738445"/>
            <a:chExt cx="2085474" cy="2215485"/>
          </a:xfrm>
        </p:grpSpPr>
        <p:sp>
          <p:nvSpPr>
            <p:cNvPr id="85" name="Rectangle: Rounded Corners 2">
              <a:extLst>
                <a:ext uri="{FF2B5EF4-FFF2-40B4-BE49-F238E27FC236}">
                  <a16:creationId xmlns:a16="http://schemas.microsoft.com/office/drawing/2014/main" xmlns="" id="{6966C74F-129A-49F1-892A-E77407F5FAE4}"/>
                </a:ext>
              </a:extLst>
            </p:cNvPr>
            <p:cNvSpPr/>
            <p:nvPr/>
          </p:nvSpPr>
          <p:spPr>
            <a:xfrm>
              <a:off x="561474" y="3738445"/>
              <a:ext cx="2085474" cy="2215485"/>
            </a:xfrm>
            <a:prstGeom prst="roundRect">
              <a:avLst>
                <a:gd name="adj" fmla="val 0"/>
              </a:avLst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SG" dirty="0"/>
                <a:t>Clustering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730551" y="4164741"/>
              <a:ext cx="1757728" cy="707899"/>
            </a:xfrm>
            <a:prstGeom prst="rect">
              <a:avLst/>
            </a:prstGeom>
            <a:ln>
              <a:noFill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Spectral Clustering /w </a:t>
              </a:r>
              <a:r>
                <a:rPr lang="en-US" sz="1600" dirty="0" err="1"/>
                <a:t>Unipartite</a:t>
              </a:r>
              <a:r>
                <a:rPr lang="en-US" sz="1600" dirty="0"/>
                <a:t> Projection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30551" y="5024217"/>
              <a:ext cx="835466" cy="707899"/>
            </a:xfrm>
            <a:prstGeom prst="rect">
              <a:avLst/>
            </a:prstGeom>
            <a:ln>
              <a:noFill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Gaussian Mixed Model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1642574" y="5020507"/>
              <a:ext cx="845706" cy="707899"/>
            </a:xfrm>
            <a:prstGeom prst="rect">
              <a:avLst/>
            </a:prstGeom>
            <a:ln>
              <a:noFill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K-Means</a:t>
              </a: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5017468" y="4807798"/>
            <a:ext cx="3652980" cy="1297644"/>
            <a:chOff x="561474" y="3738446"/>
            <a:chExt cx="2085474" cy="1297644"/>
          </a:xfrm>
        </p:grpSpPr>
        <p:sp>
          <p:nvSpPr>
            <p:cNvPr id="98" name="Rectangle: Rounded Corners 2">
              <a:extLst>
                <a:ext uri="{FF2B5EF4-FFF2-40B4-BE49-F238E27FC236}">
                  <a16:creationId xmlns:a16="http://schemas.microsoft.com/office/drawing/2014/main" xmlns="" id="{6966C74F-129A-49F1-892A-E77407F5FAE4}"/>
                </a:ext>
              </a:extLst>
            </p:cNvPr>
            <p:cNvSpPr/>
            <p:nvPr/>
          </p:nvSpPr>
          <p:spPr>
            <a:xfrm>
              <a:off x="561474" y="3738446"/>
              <a:ext cx="2085474" cy="1297644"/>
            </a:xfrm>
            <a:prstGeom prst="roundRect">
              <a:avLst>
                <a:gd name="adj" fmla="val 0"/>
              </a:avLst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SG" dirty="0"/>
                <a:t>Recommendations</a:t>
              </a: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730550" y="4125578"/>
              <a:ext cx="835466" cy="707899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New Users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642574" y="4121868"/>
              <a:ext cx="845706" cy="707899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Existing Users</a:t>
              </a:r>
            </a:p>
          </p:txBody>
        </p:sp>
      </p:grpSp>
      <p:sp>
        <p:nvSpPr>
          <p:cNvPr id="102" name="Arrow: Right 8">
            <a:extLst>
              <a:ext uri="{FF2B5EF4-FFF2-40B4-BE49-F238E27FC236}">
                <a16:creationId xmlns:a16="http://schemas.microsoft.com/office/drawing/2014/main" xmlns="" id="{C9F6029F-217F-4C68-92AE-CC8DDF590976}"/>
              </a:ext>
            </a:extLst>
          </p:cNvPr>
          <p:cNvSpPr/>
          <p:nvPr/>
        </p:nvSpPr>
        <p:spPr>
          <a:xfrm rot="19818181">
            <a:off x="4414280" y="3296367"/>
            <a:ext cx="427595" cy="522027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3" name="Arrow: Right 8">
            <a:extLst>
              <a:ext uri="{FF2B5EF4-FFF2-40B4-BE49-F238E27FC236}">
                <a16:creationId xmlns:a16="http://schemas.microsoft.com/office/drawing/2014/main" xmlns="" id="{C9F6029F-217F-4C68-92AE-CC8DDF590976}"/>
              </a:ext>
            </a:extLst>
          </p:cNvPr>
          <p:cNvSpPr/>
          <p:nvPr/>
        </p:nvSpPr>
        <p:spPr>
          <a:xfrm rot="978581">
            <a:off x="4450812" y="5012301"/>
            <a:ext cx="427595" cy="522027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4" name="Arrow: Right 8">
            <a:extLst>
              <a:ext uri="{FF2B5EF4-FFF2-40B4-BE49-F238E27FC236}">
                <a16:creationId xmlns:a16="http://schemas.microsoft.com/office/drawing/2014/main" xmlns="" id="{C9F6029F-217F-4C68-92AE-CC8DDF590976}"/>
              </a:ext>
            </a:extLst>
          </p:cNvPr>
          <p:cNvSpPr/>
          <p:nvPr/>
        </p:nvSpPr>
        <p:spPr>
          <a:xfrm rot="5400000">
            <a:off x="6563257" y="4266875"/>
            <a:ext cx="427595" cy="522027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105" name="Group 104"/>
          <p:cNvGrpSpPr/>
          <p:nvPr/>
        </p:nvGrpSpPr>
        <p:grpSpPr>
          <a:xfrm>
            <a:off x="9810350" y="2168487"/>
            <a:ext cx="2166458" cy="2215485"/>
            <a:chOff x="644046" y="3738445"/>
            <a:chExt cx="999282" cy="2215485"/>
          </a:xfrm>
        </p:grpSpPr>
        <p:sp>
          <p:nvSpPr>
            <p:cNvPr id="106" name="Rectangle: Rounded Corners 2">
              <a:extLst>
                <a:ext uri="{FF2B5EF4-FFF2-40B4-BE49-F238E27FC236}">
                  <a16:creationId xmlns:a16="http://schemas.microsoft.com/office/drawing/2014/main" xmlns="" id="{6966C74F-129A-49F1-892A-E77407F5FAE4}"/>
                </a:ext>
              </a:extLst>
            </p:cNvPr>
            <p:cNvSpPr/>
            <p:nvPr/>
          </p:nvSpPr>
          <p:spPr>
            <a:xfrm>
              <a:off x="644046" y="3738445"/>
              <a:ext cx="999282" cy="2215485"/>
            </a:xfrm>
            <a:prstGeom prst="roundRect">
              <a:avLst>
                <a:gd name="adj" fmla="val 0"/>
              </a:avLst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SG" dirty="0"/>
                <a:t>Web Visualization</a:t>
              </a: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730551" y="5024217"/>
              <a:ext cx="835466" cy="707899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Restaurant Recommendation</a:t>
              </a: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730551" y="4154804"/>
              <a:ext cx="845706" cy="707899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Community Detection</a:t>
              </a: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9810348" y="4601475"/>
            <a:ext cx="2166460" cy="1297644"/>
            <a:chOff x="631767" y="3738446"/>
            <a:chExt cx="999283" cy="1355606"/>
          </a:xfrm>
        </p:grpSpPr>
        <p:sp>
          <p:nvSpPr>
            <p:cNvPr id="111" name="Rectangle: Rounded Corners 2">
              <a:extLst>
                <a:ext uri="{FF2B5EF4-FFF2-40B4-BE49-F238E27FC236}">
                  <a16:creationId xmlns:a16="http://schemas.microsoft.com/office/drawing/2014/main" xmlns="" id="{6966C74F-129A-49F1-892A-E77407F5FAE4}"/>
                </a:ext>
              </a:extLst>
            </p:cNvPr>
            <p:cNvSpPr/>
            <p:nvPr/>
          </p:nvSpPr>
          <p:spPr>
            <a:xfrm>
              <a:off x="631767" y="3738446"/>
              <a:ext cx="999283" cy="1355606"/>
            </a:xfrm>
            <a:prstGeom prst="roundRect">
              <a:avLst>
                <a:gd name="adj" fmla="val 0"/>
              </a:avLst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SG" dirty="0"/>
                <a:t>Application</a:t>
              </a: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718272" y="4188539"/>
              <a:ext cx="845706" cy="707899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/>
                <a:t>Jiakbot</a:t>
              </a:r>
              <a:endParaRPr lang="en-US" sz="1600" dirty="0"/>
            </a:p>
          </p:txBody>
        </p:sp>
      </p:grpSp>
      <p:sp>
        <p:nvSpPr>
          <p:cNvPr id="47" name="Triangle 46"/>
          <p:cNvSpPr/>
          <p:nvPr/>
        </p:nvSpPr>
        <p:spPr>
          <a:xfrm rot="5400000">
            <a:off x="7751915" y="3758812"/>
            <a:ext cx="2967789" cy="623894"/>
          </a:xfrm>
          <a:prstGeom prst="triangle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矩形 22"/>
          <p:cNvSpPr/>
          <p:nvPr/>
        </p:nvSpPr>
        <p:spPr>
          <a:xfrm>
            <a:off x="380703" y="-18941"/>
            <a:ext cx="3516579" cy="781166"/>
          </a:xfrm>
          <a:prstGeom prst="rect">
            <a:avLst/>
          </a:prstGeom>
          <a:solidFill>
            <a:srgbClr val="2A2A2A"/>
          </a:solidFill>
          <a:ln w="31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69"/>
          </a:p>
        </p:txBody>
      </p:sp>
      <p:sp>
        <p:nvSpPr>
          <p:cNvPr id="41" name="TextBox 1"/>
          <p:cNvSpPr txBox="1"/>
          <p:nvPr/>
        </p:nvSpPr>
        <p:spPr>
          <a:xfrm>
            <a:off x="522515" y="220466"/>
            <a:ext cx="3408218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14607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Methodology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082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3004447" y="1407486"/>
            <a:ext cx="248395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Light"/>
              </a:rPr>
              <a:t>Clustering based on </a:t>
            </a:r>
            <a:r>
              <a:rPr lang="en-US" sz="2000" dirty="0" smtClean="0">
                <a:latin typeface="Helvetica Light"/>
              </a:rPr>
              <a:t>User Relationship Projected from Sentiment Scores</a:t>
            </a:r>
            <a:endParaRPr lang="en-US" sz="2000" dirty="0">
              <a:latin typeface="Helvetica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016322" y="5460214"/>
            <a:ext cx="2483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Light"/>
              </a:rPr>
              <a:t>Clustering based on Venue Location</a:t>
            </a:r>
          </a:p>
        </p:txBody>
      </p:sp>
      <p:cxnSp>
        <p:nvCxnSpPr>
          <p:cNvPr id="41" name="Connector: Elbow 40"/>
          <p:cNvCxnSpPr>
            <a:cxnSpLocks/>
            <a:stCxn id="2" idx="3"/>
            <a:endCxn id="39" idx="1"/>
          </p:cNvCxnSpPr>
          <p:nvPr/>
        </p:nvCxnSpPr>
        <p:spPr bwMode="auto">
          <a:xfrm flipV="1">
            <a:off x="1956090" y="2223094"/>
            <a:ext cx="1048357" cy="1881623"/>
          </a:xfrm>
          <a:prstGeom prst="bentConnector3">
            <a:avLst>
              <a:gd name="adj1" fmla="val 50000"/>
            </a:avLst>
          </a:prstGeom>
          <a:ln w="76200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/>
          <p:cNvCxnSpPr>
            <a:cxnSpLocks/>
            <a:stCxn id="2" idx="3"/>
            <a:endCxn id="40" idx="1"/>
          </p:cNvCxnSpPr>
          <p:nvPr/>
        </p:nvCxnSpPr>
        <p:spPr bwMode="auto">
          <a:xfrm>
            <a:off x="1956090" y="4104717"/>
            <a:ext cx="1060232" cy="1709440"/>
          </a:xfrm>
          <a:prstGeom prst="bentConnector3">
            <a:avLst>
              <a:gd name="adj1" fmla="val 50000"/>
            </a:avLst>
          </a:prstGeom>
          <a:ln w="76200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/>
          <p:cNvCxnSpPr>
            <a:cxnSpLocks/>
            <a:stCxn id="39" idx="3"/>
            <a:endCxn id="44" idx="1"/>
          </p:cNvCxnSpPr>
          <p:nvPr/>
        </p:nvCxnSpPr>
        <p:spPr bwMode="auto">
          <a:xfrm flipV="1">
            <a:off x="5488406" y="2215729"/>
            <a:ext cx="1031403" cy="7365"/>
          </a:xfrm>
          <a:prstGeom prst="bentConnector3">
            <a:avLst>
              <a:gd name="adj1" fmla="val 50000"/>
            </a:avLst>
          </a:prstGeom>
          <a:ln w="76200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519809" y="1554009"/>
            <a:ext cx="23381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Light"/>
              </a:rPr>
              <a:t>Identify </a:t>
            </a:r>
            <a:r>
              <a:rPr lang="en-US" sz="2000" b="1" dirty="0">
                <a:solidFill>
                  <a:schemeClr val="accent2"/>
                </a:solidFill>
                <a:latin typeface="Helvetica Light"/>
              </a:rPr>
              <a:t>users with similar sentiment score</a:t>
            </a:r>
            <a:r>
              <a:rPr lang="en-US" sz="2000" dirty="0">
                <a:solidFill>
                  <a:schemeClr val="accent2"/>
                </a:solidFill>
                <a:latin typeface="Helvetica Light"/>
              </a:rPr>
              <a:t> </a:t>
            </a:r>
            <a:r>
              <a:rPr lang="en-US" sz="2000" dirty="0">
                <a:latin typeface="Helvetica Light"/>
              </a:rPr>
              <a:t>for a given venue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374035" y="5152437"/>
            <a:ext cx="24839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Light"/>
              </a:rPr>
              <a:t>Identify </a:t>
            </a:r>
            <a:r>
              <a:rPr lang="en-US" sz="2000" b="1" dirty="0">
                <a:solidFill>
                  <a:schemeClr val="accent2"/>
                </a:solidFill>
                <a:latin typeface="Helvetica Light"/>
              </a:rPr>
              <a:t>users going to similar geographical location </a:t>
            </a:r>
            <a:r>
              <a:rPr lang="en-US" sz="2000" dirty="0">
                <a:latin typeface="Helvetica Light"/>
              </a:rPr>
              <a:t>for food</a:t>
            </a:r>
            <a:endParaRPr lang="en-US" altLang="en-US" sz="2000" b="1" dirty="0">
              <a:solidFill>
                <a:schemeClr val="accent6"/>
              </a:solidFill>
              <a:latin typeface="Helvetica Light"/>
              <a:sym typeface="Helvetica Neue Light" charset="0"/>
            </a:endParaRPr>
          </a:p>
        </p:txBody>
      </p:sp>
      <p:cxnSp>
        <p:nvCxnSpPr>
          <p:cNvPr id="46" name="Connector: Elbow 45"/>
          <p:cNvCxnSpPr>
            <a:cxnSpLocks/>
            <a:stCxn id="40" idx="3"/>
            <a:endCxn id="45" idx="1"/>
          </p:cNvCxnSpPr>
          <p:nvPr/>
        </p:nvCxnSpPr>
        <p:spPr bwMode="auto">
          <a:xfrm>
            <a:off x="5500281" y="5814157"/>
            <a:ext cx="873754" cy="12700"/>
          </a:xfrm>
          <a:prstGeom prst="bentConnector3">
            <a:avLst>
              <a:gd name="adj1" fmla="val 50000"/>
            </a:avLst>
          </a:prstGeom>
          <a:ln w="76200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/>
          <p:cNvCxnSpPr>
            <a:cxnSpLocks/>
            <a:stCxn id="48" idx="3"/>
            <a:endCxn id="50" idx="1"/>
          </p:cNvCxnSpPr>
          <p:nvPr/>
        </p:nvCxnSpPr>
        <p:spPr bwMode="auto">
          <a:xfrm flipV="1">
            <a:off x="5475375" y="4104717"/>
            <a:ext cx="898660" cy="1371"/>
          </a:xfrm>
          <a:prstGeom prst="bentConnector3">
            <a:avLst>
              <a:gd name="adj1" fmla="val 50000"/>
            </a:avLst>
          </a:prstGeom>
          <a:ln w="76200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2991416" y="3752145"/>
            <a:ext cx="2483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Light"/>
              </a:rPr>
              <a:t>Clustering based on Venue Type</a:t>
            </a:r>
          </a:p>
        </p:txBody>
      </p:sp>
      <p:cxnSp>
        <p:nvCxnSpPr>
          <p:cNvPr id="49" name="Connector: Elbow 48"/>
          <p:cNvCxnSpPr>
            <a:cxnSpLocks/>
            <a:stCxn id="2" idx="3"/>
            <a:endCxn id="48" idx="1"/>
          </p:cNvCxnSpPr>
          <p:nvPr/>
        </p:nvCxnSpPr>
        <p:spPr bwMode="auto">
          <a:xfrm>
            <a:off x="1956090" y="4104717"/>
            <a:ext cx="1035326" cy="1371"/>
          </a:xfrm>
          <a:prstGeom prst="bentConnector3">
            <a:avLst>
              <a:gd name="adj1" fmla="val 50000"/>
            </a:avLst>
          </a:prstGeom>
          <a:ln w="76200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6374035" y="3596885"/>
            <a:ext cx="24839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Light"/>
              </a:rPr>
              <a:t>Identify </a:t>
            </a:r>
            <a:r>
              <a:rPr lang="en-US" sz="2000" b="1" dirty="0">
                <a:solidFill>
                  <a:schemeClr val="accent2"/>
                </a:solidFill>
                <a:latin typeface="Helvetica Light"/>
              </a:rPr>
              <a:t>users with similar taste</a:t>
            </a:r>
            <a:r>
              <a:rPr lang="en-US" sz="2000" dirty="0">
                <a:solidFill>
                  <a:schemeClr val="accent2"/>
                </a:solidFill>
                <a:latin typeface="Helvetica Light"/>
              </a:rPr>
              <a:t> </a:t>
            </a:r>
            <a:r>
              <a:rPr lang="en-US" sz="2000" dirty="0">
                <a:latin typeface="Helvetica Light"/>
              </a:rPr>
              <a:t>by venue type</a:t>
            </a:r>
          </a:p>
        </p:txBody>
      </p:sp>
      <p:cxnSp>
        <p:nvCxnSpPr>
          <p:cNvPr id="51" name="Connector: Elbow 50"/>
          <p:cNvCxnSpPr>
            <a:cxnSpLocks/>
            <a:stCxn id="44" idx="3"/>
            <a:endCxn id="52" idx="1"/>
          </p:cNvCxnSpPr>
          <p:nvPr/>
        </p:nvCxnSpPr>
        <p:spPr bwMode="auto">
          <a:xfrm>
            <a:off x="8857995" y="2215729"/>
            <a:ext cx="1152024" cy="1880462"/>
          </a:xfrm>
          <a:prstGeom prst="bentConnector3">
            <a:avLst>
              <a:gd name="adj1" fmla="val 50000"/>
            </a:avLst>
          </a:prstGeom>
          <a:ln w="76200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10010019" y="3742248"/>
            <a:ext cx="206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Helvetica Light"/>
              </a:rPr>
              <a:t>Recommender System</a:t>
            </a:r>
          </a:p>
        </p:txBody>
      </p:sp>
      <p:cxnSp>
        <p:nvCxnSpPr>
          <p:cNvPr id="53" name="Connector: Elbow 52"/>
          <p:cNvCxnSpPr>
            <a:cxnSpLocks/>
            <a:stCxn id="50" idx="3"/>
            <a:endCxn id="52" idx="1"/>
          </p:cNvCxnSpPr>
          <p:nvPr/>
        </p:nvCxnSpPr>
        <p:spPr bwMode="auto">
          <a:xfrm flipV="1">
            <a:off x="8857994" y="4096191"/>
            <a:ext cx="1152025" cy="8526"/>
          </a:xfrm>
          <a:prstGeom prst="bentConnector3">
            <a:avLst>
              <a:gd name="adj1" fmla="val 50000"/>
            </a:avLst>
          </a:prstGeom>
          <a:ln w="76200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Elbow 53"/>
          <p:cNvCxnSpPr>
            <a:cxnSpLocks/>
            <a:stCxn id="45" idx="3"/>
            <a:endCxn id="52" idx="1"/>
          </p:cNvCxnSpPr>
          <p:nvPr/>
        </p:nvCxnSpPr>
        <p:spPr bwMode="auto">
          <a:xfrm flipV="1">
            <a:off x="8857994" y="4096191"/>
            <a:ext cx="1152025" cy="1717966"/>
          </a:xfrm>
          <a:prstGeom prst="bentConnector3">
            <a:avLst>
              <a:gd name="adj1" fmla="val 50000"/>
            </a:avLst>
          </a:prstGeom>
          <a:ln w="76200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2"/>
          <p:cNvSpPr/>
          <p:nvPr/>
        </p:nvSpPr>
        <p:spPr>
          <a:xfrm>
            <a:off x="380703" y="-18941"/>
            <a:ext cx="4900460" cy="781166"/>
          </a:xfrm>
          <a:prstGeom prst="rect">
            <a:avLst/>
          </a:prstGeom>
          <a:solidFill>
            <a:srgbClr val="2A2A2A"/>
          </a:solidFill>
          <a:ln w="31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69"/>
          </a:p>
        </p:txBody>
      </p:sp>
      <p:sp>
        <p:nvSpPr>
          <p:cNvPr id="22" name="TextBox 1"/>
          <p:cNvSpPr txBox="1"/>
          <p:nvPr/>
        </p:nvSpPr>
        <p:spPr>
          <a:xfrm>
            <a:off x="522514" y="220466"/>
            <a:ext cx="4749455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14607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Detecting Communities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31" y="3830093"/>
            <a:ext cx="1707659" cy="54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134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>
            <a:spLocks noChangeAspect="1"/>
          </p:cNvSpPr>
          <p:nvPr/>
        </p:nvSpPr>
        <p:spPr>
          <a:xfrm>
            <a:off x="3275289" y="3228779"/>
            <a:ext cx="1879574" cy="1879574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4747125" y="3228779"/>
            <a:ext cx="1879574" cy="1879574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7690797" y="3228779"/>
            <a:ext cx="1879574" cy="1879574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6218960" y="3228779"/>
            <a:ext cx="1879574" cy="1879574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761121" y="3815065"/>
            <a:ext cx="829882" cy="7755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Construct Bipartite Graph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271969" y="3955489"/>
            <a:ext cx="829882" cy="517065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 err="1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Unipartite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Projection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751007" y="3780106"/>
            <a:ext cx="829882" cy="7755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Perform Spectral Clustering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2" name="Elbow Connector 11"/>
          <p:cNvCxnSpPr/>
          <p:nvPr/>
        </p:nvCxnSpPr>
        <p:spPr>
          <a:xfrm flipH="1" flipV="1">
            <a:off x="3141034" y="2502286"/>
            <a:ext cx="1057310" cy="728256"/>
          </a:xfrm>
          <a:prstGeom prst="bentConnector3">
            <a:avLst>
              <a:gd name="adj1" fmla="val -2255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0"/>
          <p:cNvSpPr txBox="1">
            <a:spLocks/>
          </p:cNvSpPr>
          <p:nvPr/>
        </p:nvSpPr>
        <p:spPr>
          <a:xfrm>
            <a:off x="522514" y="1922855"/>
            <a:ext cx="2507153" cy="9417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 b="1" dirty="0" smtClean="0">
                <a:solidFill>
                  <a:schemeClr val="bg1">
                    <a:lumMod val="65000"/>
                  </a:schemeClr>
                </a:solidFill>
                <a:latin typeface="Roboto" charset="0"/>
                <a:ea typeface="Roboto" charset="0"/>
                <a:cs typeface="Roboto" charset="0"/>
                <a:sym typeface="Arial" panose="020B0604020202020204" pitchFamily="34" charset="0"/>
              </a:rPr>
              <a:t>Bipartite Graph</a:t>
            </a:r>
          </a:p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latin typeface="Roboto" charset="0"/>
                <a:ea typeface="Roboto" charset="0"/>
                <a:cs typeface="Roboto" charset="0"/>
              </a:rPr>
              <a:t>Nodes: Users and Venues</a:t>
            </a:r>
          </a:p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latin typeface="Roboto" charset="0"/>
                <a:ea typeface="Roboto" charset="0"/>
                <a:cs typeface="Roboto" charset="0"/>
              </a:rPr>
              <a:t>Edges: Computed sentiment score derived from </a:t>
            </a: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tips</a:t>
            </a:r>
            <a:endParaRPr lang="en-US" sz="1400" dirty="0"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5" name="Elbow Connector 14"/>
          <p:cNvCxnSpPr/>
          <p:nvPr/>
        </p:nvCxnSpPr>
        <p:spPr>
          <a:xfrm rot="5400000">
            <a:off x="4048717" y="4200666"/>
            <a:ext cx="730505" cy="2545879"/>
          </a:xfrm>
          <a:prstGeom prst="bentConnector2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/>
          <p:nvPr/>
        </p:nvCxnSpPr>
        <p:spPr>
          <a:xfrm flipV="1">
            <a:off x="8633977" y="2500523"/>
            <a:ext cx="1057310" cy="728256"/>
          </a:xfrm>
          <a:prstGeom prst="bentConnector3">
            <a:avLst>
              <a:gd name="adj1" fmla="val -2255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rot="16200000" flipH="1">
            <a:off x="7995472" y="4199344"/>
            <a:ext cx="730505" cy="2545879"/>
          </a:xfrm>
          <a:prstGeom prst="bentConnector2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2"/>
          <p:cNvSpPr/>
          <p:nvPr/>
        </p:nvSpPr>
        <p:spPr>
          <a:xfrm>
            <a:off x="380703" y="-18941"/>
            <a:ext cx="4900460" cy="781166"/>
          </a:xfrm>
          <a:prstGeom prst="rect">
            <a:avLst/>
          </a:prstGeom>
          <a:solidFill>
            <a:srgbClr val="2A2A2A"/>
          </a:solidFill>
          <a:ln w="31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69"/>
          </a:p>
        </p:txBody>
      </p:sp>
      <p:sp>
        <p:nvSpPr>
          <p:cNvPr id="25" name="TextBox 1"/>
          <p:cNvSpPr txBox="1"/>
          <p:nvPr/>
        </p:nvSpPr>
        <p:spPr>
          <a:xfrm>
            <a:off x="522514" y="220466"/>
            <a:ext cx="4749455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14607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Clustering Based on </a:t>
            </a:r>
            <a:r>
              <a:rPr lang="en-US" altLang="zh-CN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User Relationship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324" y="4710793"/>
            <a:ext cx="2292925" cy="1817035"/>
          </a:xfrm>
          <a:prstGeom prst="rect">
            <a:avLst/>
          </a:prstGeom>
        </p:spPr>
      </p:pic>
      <p:sp>
        <p:nvSpPr>
          <p:cNvPr id="32" name="Text Placeholder 10"/>
          <p:cNvSpPr txBox="1">
            <a:spLocks/>
          </p:cNvSpPr>
          <p:nvPr/>
        </p:nvSpPr>
        <p:spPr>
          <a:xfrm>
            <a:off x="380703" y="4563200"/>
            <a:ext cx="874437" cy="155119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user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400" dirty="0" smtClean="0">
              <a:latin typeface="Roboto" charset="0"/>
              <a:ea typeface="Roboto" charset="0"/>
              <a:cs typeface="Roboto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venue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400" dirty="0" smtClean="0">
              <a:latin typeface="Roboto" charset="0"/>
              <a:ea typeface="Roboto" charset="0"/>
              <a:cs typeface="Roboto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1400" dirty="0">
              <a:latin typeface="Roboto" charset="0"/>
              <a:ea typeface="Roboto" charset="0"/>
              <a:cs typeface="Roboto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latin typeface="Roboto" charset="0"/>
                <a:ea typeface="Roboto" charset="0"/>
                <a:cs typeface="Roboto" charset="0"/>
              </a:rPr>
              <a:t>user - user</a:t>
            </a:r>
            <a:endParaRPr lang="en-US" sz="1400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857084" y="5440936"/>
            <a:ext cx="158894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Train models and determine optimal K, using AIC/BIC</a:t>
            </a:r>
            <a:endParaRPr lang="en-SG" sz="1400" dirty="0">
              <a:solidFill>
                <a:schemeClr val="bg1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802654" y="2393753"/>
            <a:ext cx="158894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smtClean="0">
                <a:solidFill>
                  <a:schemeClr val="bg1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6 Clusters </a:t>
            </a:r>
            <a:endParaRPr lang="en-SG" sz="1400" dirty="0">
              <a:solidFill>
                <a:schemeClr val="bg1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172242" y="1151199"/>
            <a:ext cx="11745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Sentiment Score</a:t>
            </a:r>
            <a:endParaRPr lang="en-SG" sz="1100" dirty="0"/>
          </a:p>
        </p:txBody>
      </p:sp>
      <p:sp>
        <p:nvSpPr>
          <p:cNvPr id="47" name="Left-Right Arrow 46"/>
          <p:cNvSpPr/>
          <p:nvPr/>
        </p:nvSpPr>
        <p:spPr>
          <a:xfrm>
            <a:off x="5215254" y="1950782"/>
            <a:ext cx="959478" cy="302387"/>
          </a:xfrm>
          <a:prstGeom prst="left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1" name="Left-Right Arrow 40"/>
          <p:cNvSpPr/>
          <p:nvPr/>
        </p:nvSpPr>
        <p:spPr>
          <a:xfrm>
            <a:off x="6288056" y="2669642"/>
            <a:ext cx="1318440" cy="406920"/>
          </a:xfrm>
          <a:prstGeom prst="left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2" name="TextBox 41"/>
          <p:cNvSpPr txBox="1"/>
          <p:nvPr/>
        </p:nvSpPr>
        <p:spPr>
          <a:xfrm>
            <a:off x="6261545" y="2265211"/>
            <a:ext cx="14083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Similar sentiment score for same venue</a:t>
            </a:r>
            <a:endParaRPr lang="en-SG" sz="1100" dirty="0"/>
          </a:p>
        </p:txBody>
      </p:sp>
      <p:sp>
        <p:nvSpPr>
          <p:cNvPr id="38" name="Curved Left Arrow 37"/>
          <p:cNvSpPr/>
          <p:nvPr/>
        </p:nvSpPr>
        <p:spPr>
          <a:xfrm>
            <a:off x="7740454" y="1645267"/>
            <a:ext cx="585455" cy="840986"/>
          </a:xfrm>
          <a:prstGeom prst="curvedLeftArrow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822" y="1248896"/>
            <a:ext cx="600420" cy="60042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141" y="1840344"/>
            <a:ext cx="600420" cy="60042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148" y="2603070"/>
            <a:ext cx="525584" cy="525584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754" y="2610310"/>
            <a:ext cx="525584" cy="525584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6478298" y="1301951"/>
            <a:ext cx="974845" cy="934577"/>
            <a:chOff x="6364152" y="1236549"/>
            <a:chExt cx="974845" cy="934577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4152" y="1236549"/>
              <a:ext cx="928762" cy="928762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6733" y="1718862"/>
              <a:ext cx="452264" cy="452264"/>
            </a:xfrm>
            <a:prstGeom prst="rect">
              <a:avLst/>
            </a:prstGeom>
          </p:spPr>
        </p:pic>
      </p:grpSp>
      <p:sp>
        <p:nvSpPr>
          <p:cNvPr id="53" name="Left-Right Arrow 52"/>
          <p:cNvSpPr/>
          <p:nvPr/>
        </p:nvSpPr>
        <p:spPr>
          <a:xfrm>
            <a:off x="5197705" y="1410270"/>
            <a:ext cx="959478" cy="302387"/>
          </a:xfrm>
          <a:prstGeom prst="left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8286605" y="3955487"/>
            <a:ext cx="829882" cy="517065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Determine Optimal K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813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3" grpId="0" build="p"/>
      <p:bldP spid="32" grpId="0" build="p"/>
      <p:bldP spid="5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>
            <a:spLocks noChangeAspect="1"/>
          </p:cNvSpPr>
          <p:nvPr/>
        </p:nvSpPr>
        <p:spPr>
          <a:xfrm>
            <a:off x="3275289" y="3228779"/>
            <a:ext cx="1879574" cy="1879574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4747125" y="3228779"/>
            <a:ext cx="1879574" cy="1879574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7690797" y="3228779"/>
            <a:ext cx="1879574" cy="1879574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6218960" y="3228779"/>
            <a:ext cx="1879574" cy="1879574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761122" y="3780767"/>
            <a:ext cx="829882" cy="7755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Grouping </a:t>
            </a:r>
            <a:r>
              <a:rPr lang="en-US" sz="140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Venues Types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271969" y="3955489"/>
            <a:ext cx="829882" cy="517065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Count Visits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751007" y="3826222"/>
            <a:ext cx="829882" cy="7755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Perform </a:t>
            </a:r>
            <a:r>
              <a:rPr lang="en-US" altLang="zh-CN" sz="140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K Means Clustering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286605" y="3955487"/>
            <a:ext cx="829882" cy="517065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Determine Optimal K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2" name="Elbow Connector 11"/>
          <p:cNvCxnSpPr/>
          <p:nvPr/>
        </p:nvCxnSpPr>
        <p:spPr>
          <a:xfrm flipH="1" flipV="1">
            <a:off x="3141034" y="2502286"/>
            <a:ext cx="1057310" cy="728256"/>
          </a:xfrm>
          <a:prstGeom prst="bentConnector3">
            <a:avLst>
              <a:gd name="adj1" fmla="val -2255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0"/>
          <p:cNvSpPr txBox="1">
            <a:spLocks/>
          </p:cNvSpPr>
          <p:nvPr/>
        </p:nvSpPr>
        <p:spPr>
          <a:xfrm>
            <a:off x="787770" y="2060425"/>
            <a:ext cx="2507153" cy="7755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  <a:sym typeface="Arial" panose="020B0604020202020204" pitchFamily="34" charset="0"/>
              </a:rPr>
              <a:t>Group venues into:</a:t>
            </a:r>
          </a:p>
          <a:p>
            <a:pPr marL="285750" indent="-28575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  <a:sym typeface="Arial" panose="020B0604020202020204" pitchFamily="34" charset="0"/>
              </a:rPr>
              <a:t>Chinese Restaurants</a:t>
            </a:r>
          </a:p>
          <a:p>
            <a:pPr marL="285750" indent="-28575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  <a:sym typeface="Arial" panose="020B0604020202020204" pitchFamily="34" charset="0"/>
              </a:rPr>
              <a:t>Indian Restaurants etc. </a:t>
            </a:r>
            <a:endParaRPr lang="en-US" sz="12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5" name="Elbow Connector 14"/>
          <p:cNvCxnSpPr/>
          <p:nvPr/>
        </p:nvCxnSpPr>
        <p:spPr>
          <a:xfrm rot="10800000" flipV="1">
            <a:off x="4523706" y="5108352"/>
            <a:ext cx="1163205" cy="726493"/>
          </a:xfrm>
          <a:prstGeom prst="bentConnector3">
            <a:avLst>
              <a:gd name="adj1" fmla="val 1563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/>
          <p:nvPr/>
        </p:nvCxnSpPr>
        <p:spPr>
          <a:xfrm flipV="1">
            <a:off x="8633977" y="2500523"/>
            <a:ext cx="1057310" cy="728256"/>
          </a:xfrm>
          <a:prstGeom prst="bentConnector3">
            <a:avLst>
              <a:gd name="adj1" fmla="val -2255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rot="16200000" flipH="1">
            <a:off x="7995472" y="4199344"/>
            <a:ext cx="730505" cy="2545879"/>
          </a:xfrm>
          <a:prstGeom prst="bentConnector2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2"/>
          <p:cNvSpPr/>
          <p:nvPr/>
        </p:nvSpPr>
        <p:spPr>
          <a:xfrm>
            <a:off x="380703" y="-18941"/>
            <a:ext cx="4900460" cy="781166"/>
          </a:xfrm>
          <a:prstGeom prst="rect">
            <a:avLst/>
          </a:prstGeom>
          <a:solidFill>
            <a:srgbClr val="2A2A2A"/>
          </a:solidFill>
          <a:ln w="31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69"/>
          </a:p>
        </p:txBody>
      </p:sp>
      <p:sp>
        <p:nvSpPr>
          <p:cNvPr id="25" name="TextBox 1"/>
          <p:cNvSpPr txBox="1"/>
          <p:nvPr/>
        </p:nvSpPr>
        <p:spPr>
          <a:xfrm>
            <a:off x="522514" y="220466"/>
            <a:ext cx="4749455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14607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Clustering Based on Venue Type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857084" y="5440936"/>
            <a:ext cx="158894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Train models and determine optimal K, using AIC/BIC</a:t>
            </a:r>
            <a:endParaRPr lang="en-SG" sz="14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802654" y="2393753"/>
            <a:ext cx="158894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9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Clusters </a:t>
            </a:r>
            <a:endParaRPr lang="en-SG" sz="14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787484"/>
              </p:ext>
            </p:extLst>
          </p:nvPr>
        </p:nvGraphicFramePr>
        <p:xfrm>
          <a:off x="340149" y="5307889"/>
          <a:ext cx="407382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8970"/>
                <a:gridCol w="678970"/>
                <a:gridCol w="678970"/>
                <a:gridCol w="678970"/>
                <a:gridCol w="678970"/>
                <a:gridCol w="678970"/>
              </a:tblGrid>
              <a:tr h="300288">
                <a:tc>
                  <a:txBody>
                    <a:bodyPr/>
                    <a:lstStyle/>
                    <a:p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Chinese</a:t>
                      </a:r>
                      <a:r>
                        <a:rPr lang="en-US" sz="800" baseline="0" dirty="0"/>
                        <a:t> Restaurant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Indian Restaurant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Japanese Restaurant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Malay Restaurant</a:t>
                      </a:r>
                      <a:endParaRPr lang="en-SG" sz="800" dirty="0"/>
                    </a:p>
                  </a:txBody>
                  <a:tcPr/>
                </a:tc>
              </a:tr>
              <a:tr h="121783">
                <a:tc>
                  <a:txBody>
                    <a:bodyPr/>
                    <a:lstStyle/>
                    <a:p>
                      <a:r>
                        <a:rPr lang="en-US" sz="800" b="1" dirty="0"/>
                        <a:t>User 1</a:t>
                      </a:r>
                      <a:endParaRPr lang="en-SG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</a:t>
                      </a:r>
                      <a:endParaRPr lang="en-SG" sz="800" dirty="0"/>
                    </a:p>
                  </a:txBody>
                  <a:tcPr/>
                </a:tc>
              </a:tr>
              <a:tr h="121783">
                <a:tc>
                  <a:txBody>
                    <a:bodyPr/>
                    <a:lstStyle/>
                    <a:p>
                      <a:r>
                        <a:rPr lang="en-US" sz="800" b="1" dirty="0"/>
                        <a:t>User 2</a:t>
                      </a:r>
                      <a:endParaRPr lang="en-SG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</a:t>
                      </a:r>
                      <a:endParaRPr lang="en-SG" sz="800" dirty="0"/>
                    </a:p>
                  </a:txBody>
                  <a:tcPr/>
                </a:tc>
              </a:tr>
              <a:tr h="121783"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…</a:t>
                      </a:r>
                      <a:endParaRPr lang="en-SG" sz="800" dirty="0"/>
                    </a:p>
                  </a:txBody>
                  <a:tcPr/>
                </a:tc>
              </a:tr>
              <a:tr h="121783">
                <a:tc>
                  <a:txBody>
                    <a:bodyPr/>
                    <a:lstStyle/>
                    <a:p>
                      <a:r>
                        <a:rPr lang="en-US" sz="800" b="1" dirty="0"/>
                        <a:t>User n</a:t>
                      </a:r>
                      <a:endParaRPr lang="en-SG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0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</a:t>
                      </a:r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</a:t>
                      </a:r>
                      <a:endParaRPr lang="en-SG" sz="8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752" y="2155765"/>
            <a:ext cx="678509" cy="67850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626" y="2160341"/>
            <a:ext cx="678509" cy="67850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689" y="2155764"/>
            <a:ext cx="678509" cy="6785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207" y="1613665"/>
            <a:ext cx="662054" cy="46644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557" y="1643127"/>
            <a:ext cx="651641" cy="41833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991" y="1643127"/>
            <a:ext cx="655477" cy="43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244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>
            <a:spLocks noChangeAspect="1"/>
          </p:cNvSpPr>
          <p:nvPr/>
        </p:nvSpPr>
        <p:spPr>
          <a:xfrm>
            <a:off x="3275289" y="3228779"/>
            <a:ext cx="1879574" cy="1879574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4747125" y="3228779"/>
            <a:ext cx="1879574" cy="1879574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7690797" y="3228779"/>
            <a:ext cx="1879574" cy="1879574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6218960" y="3228779"/>
            <a:ext cx="1879574" cy="1879574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725640" y="3787847"/>
            <a:ext cx="829882" cy="7755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Grouping Venue Locations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264770" y="3787847"/>
            <a:ext cx="829882" cy="7755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Count Visits </a:t>
            </a:r>
            <a:r>
              <a:rPr lang="en-US" sz="140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by Proportion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751007" y="3826222"/>
            <a:ext cx="829882" cy="7755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Perform </a:t>
            </a:r>
            <a:r>
              <a:rPr lang="en-US" altLang="zh-CN" sz="140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K Means Clustering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286605" y="3955487"/>
            <a:ext cx="829882" cy="517065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Determine Optimal K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2" name="Elbow Connector 11"/>
          <p:cNvCxnSpPr/>
          <p:nvPr/>
        </p:nvCxnSpPr>
        <p:spPr>
          <a:xfrm flipH="1" flipV="1">
            <a:off x="3141034" y="2502286"/>
            <a:ext cx="1057310" cy="728256"/>
          </a:xfrm>
          <a:prstGeom prst="bentConnector3">
            <a:avLst>
              <a:gd name="adj1" fmla="val -2255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0"/>
          <p:cNvSpPr txBox="1">
            <a:spLocks/>
          </p:cNvSpPr>
          <p:nvPr/>
        </p:nvSpPr>
        <p:spPr>
          <a:xfrm>
            <a:off x="787770" y="2060425"/>
            <a:ext cx="2507153" cy="7755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  <a:sym typeface="Arial" panose="020B0604020202020204" pitchFamily="34" charset="0"/>
              </a:rPr>
              <a:t>Group venues based on their locations into 20 regions</a:t>
            </a:r>
          </a:p>
          <a:p>
            <a:pPr marL="285750" indent="-28575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  <a:sym typeface="Arial" panose="020B0604020202020204" pitchFamily="34" charset="0"/>
              </a:rPr>
              <a:t>Central, North etc.</a:t>
            </a:r>
            <a:endParaRPr lang="en-US" sz="12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5" name="Elbow Connector 14"/>
          <p:cNvCxnSpPr/>
          <p:nvPr/>
        </p:nvCxnSpPr>
        <p:spPr>
          <a:xfrm rot="10800000" flipV="1">
            <a:off x="4523706" y="5108352"/>
            <a:ext cx="1163205" cy="726493"/>
          </a:xfrm>
          <a:prstGeom prst="bentConnector3">
            <a:avLst>
              <a:gd name="adj1" fmla="val 1563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/>
          <p:nvPr/>
        </p:nvCxnSpPr>
        <p:spPr>
          <a:xfrm flipV="1">
            <a:off x="8633977" y="2500523"/>
            <a:ext cx="1057310" cy="728256"/>
          </a:xfrm>
          <a:prstGeom prst="bentConnector3">
            <a:avLst>
              <a:gd name="adj1" fmla="val -2255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rot="16200000" flipH="1">
            <a:off x="7995472" y="4199344"/>
            <a:ext cx="730505" cy="2545879"/>
          </a:xfrm>
          <a:prstGeom prst="bentConnector2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2"/>
          <p:cNvSpPr/>
          <p:nvPr/>
        </p:nvSpPr>
        <p:spPr>
          <a:xfrm>
            <a:off x="380703" y="-18941"/>
            <a:ext cx="4900460" cy="781166"/>
          </a:xfrm>
          <a:prstGeom prst="rect">
            <a:avLst/>
          </a:prstGeom>
          <a:solidFill>
            <a:srgbClr val="2A2A2A"/>
          </a:solidFill>
          <a:ln w="31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69"/>
          </a:p>
        </p:txBody>
      </p:sp>
      <p:sp>
        <p:nvSpPr>
          <p:cNvPr id="25" name="TextBox 1"/>
          <p:cNvSpPr txBox="1"/>
          <p:nvPr/>
        </p:nvSpPr>
        <p:spPr>
          <a:xfrm>
            <a:off x="522514" y="220466"/>
            <a:ext cx="4749455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146070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Clustering Based on Venue </a:t>
            </a:r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Location</a:t>
            </a:r>
            <a:endParaRPr lang="en-US" altLang="zh-CN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857084" y="5440936"/>
            <a:ext cx="158894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Train models and determine optimal K, using AIC/BIC</a:t>
            </a:r>
            <a:endParaRPr lang="en-SG" sz="14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802654" y="2393753"/>
            <a:ext cx="158894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20 Clusters </a:t>
            </a:r>
            <a:endParaRPr lang="en-SG" sz="1400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2525250"/>
              </p:ext>
            </p:extLst>
          </p:nvPr>
        </p:nvGraphicFramePr>
        <p:xfrm>
          <a:off x="340149" y="5307889"/>
          <a:ext cx="4073820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8970"/>
                <a:gridCol w="678970"/>
                <a:gridCol w="678970"/>
                <a:gridCol w="678970"/>
                <a:gridCol w="678970"/>
                <a:gridCol w="678970"/>
              </a:tblGrid>
              <a:tr h="300288">
                <a:tc>
                  <a:txBody>
                    <a:bodyPr/>
                    <a:lstStyle/>
                    <a:p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Central (CBD)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Central (C1)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North</a:t>
                      </a:r>
                      <a:r>
                        <a:rPr lang="en-US" sz="900" baseline="0" dirty="0"/>
                        <a:t> East (NE1)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…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West</a:t>
                      </a:r>
                    </a:p>
                    <a:p>
                      <a:r>
                        <a:rPr lang="en-SG" sz="900" dirty="0"/>
                        <a:t>(W1)</a:t>
                      </a:r>
                    </a:p>
                  </a:txBody>
                  <a:tcPr/>
                </a:tc>
              </a:tr>
              <a:tr h="121783">
                <a:tc>
                  <a:txBody>
                    <a:bodyPr/>
                    <a:lstStyle/>
                    <a:p>
                      <a:r>
                        <a:rPr lang="en-US" sz="900" b="1" dirty="0"/>
                        <a:t>User 1</a:t>
                      </a:r>
                      <a:endParaRPr lang="en-SG" sz="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0.5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…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0.5</a:t>
                      </a:r>
                      <a:endParaRPr lang="en-SG" sz="900" dirty="0"/>
                    </a:p>
                  </a:txBody>
                  <a:tcPr/>
                </a:tc>
              </a:tr>
              <a:tr h="121783">
                <a:tc>
                  <a:txBody>
                    <a:bodyPr/>
                    <a:lstStyle/>
                    <a:p>
                      <a:r>
                        <a:rPr lang="en-US" sz="900" b="1" dirty="0"/>
                        <a:t>User 2</a:t>
                      </a:r>
                      <a:endParaRPr lang="en-SG" sz="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0.2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900" dirty="0"/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0.3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…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0.2</a:t>
                      </a:r>
                      <a:endParaRPr lang="en-SG" sz="900" dirty="0"/>
                    </a:p>
                  </a:txBody>
                  <a:tcPr/>
                </a:tc>
              </a:tr>
              <a:tr h="121783">
                <a:tc>
                  <a:txBody>
                    <a:bodyPr/>
                    <a:lstStyle/>
                    <a:p>
                      <a:r>
                        <a:rPr lang="en-US" sz="900" dirty="0"/>
                        <a:t>…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…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…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…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…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…</a:t>
                      </a:r>
                      <a:endParaRPr lang="en-SG" sz="900" dirty="0"/>
                    </a:p>
                  </a:txBody>
                  <a:tcPr/>
                </a:tc>
              </a:tr>
              <a:tr h="121783">
                <a:tc>
                  <a:txBody>
                    <a:bodyPr/>
                    <a:lstStyle/>
                    <a:p>
                      <a:r>
                        <a:rPr lang="en-US" sz="900" b="1" dirty="0"/>
                        <a:t>User n</a:t>
                      </a:r>
                      <a:endParaRPr lang="en-SG" sz="9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9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0.5</a:t>
                      </a:r>
                      <a:endParaRPr lang="en-SG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sz="9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0.5</a:t>
                      </a:r>
                      <a:endParaRPr lang="en-SG" sz="9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974" y="1155568"/>
            <a:ext cx="2715240" cy="195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73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8097253" cy="1325563"/>
          </a:xfrm>
        </p:spPr>
        <p:txBody>
          <a:bodyPr/>
          <a:lstStyle/>
          <a:p>
            <a:r>
              <a:rPr lang="en-US" dirty="0"/>
              <a:t>How did we recommend?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6942222" cy="462330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A user is classified by:</a:t>
            </a:r>
          </a:p>
          <a:p>
            <a:r>
              <a:rPr lang="en-US" dirty="0"/>
              <a:t>the type of restaurants they go to</a:t>
            </a:r>
          </a:p>
          <a:p>
            <a:r>
              <a:rPr lang="en-US" dirty="0"/>
              <a:t>the location of the restaurants they go to</a:t>
            </a:r>
          </a:p>
          <a:p>
            <a:r>
              <a:rPr lang="en-US" dirty="0"/>
              <a:t>the user-user similarity based on sentiment scores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Recommendations based on clusters identified earlier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Within each cluster, for each user,</a:t>
            </a:r>
          </a:p>
          <a:p>
            <a:r>
              <a:rPr lang="en-US" dirty="0"/>
              <a:t>Identify users who visited the same restaurants</a:t>
            </a:r>
          </a:p>
          <a:p>
            <a:r>
              <a:rPr lang="en-US" dirty="0"/>
              <a:t>Get the list of restaurants visited by these users </a:t>
            </a:r>
          </a:p>
          <a:p>
            <a:r>
              <a:rPr lang="en-US" dirty="0"/>
              <a:t>Rank the restaurants by weighting sentiment and frequency of visits </a:t>
            </a:r>
          </a:p>
          <a:p>
            <a:r>
              <a:rPr lang="en-US" dirty="0"/>
              <a:t>Return the top n restaurants by rank</a:t>
            </a:r>
          </a:p>
        </p:txBody>
      </p:sp>
    </p:spTree>
    <p:extLst>
      <p:ext uri="{BB962C8B-B14F-4D97-AF65-F5344CB8AC3E}">
        <p14:creationId xmlns:p14="http://schemas.microsoft.com/office/powerpoint/2010/main" val="837734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we rank?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5749212" cy="4351338"/>
          </a:xfrm>
        </p:spPr>
        <p:txBody>
          <a:bodyPr>
            <a:normAutofit/>
          </a:bodyPr>
          <a:lstStyle/>
          <a:p>
            <a:r>
              <a:rPr lang="en-US" sz="2000" dirty="0"/>
              <a:t>Using a method proposed by </a:t>
            </a:r>
            <a:r>
              <a:rPr lang="en-US" sz="2000" dirty="0" err="1"/>
              <a:t>Opsahl</a:t>
            </a:r>
            <a:r>
              <a:rPr lang="en-US" sz="2000" dirty="0"/>
              <a:t> et al. (2010)</a:t>
            </a:r>
          </a:p>
          <a:p>
            <a:r>
              <a:rPr lang="en-US" sz="2000" dirty="0"/>
              <a:t>A generalization for edge weights (sentiment score) and number of edges (frequency of visit).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63" y="3087880"/>
            <a:ext cx="5569771" cy="6768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74" y="3882803"/>
            <a:ext cx="5574348" cy="26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000176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690</Words>
  <Application>Microsoft Macintosh PowerPoint</Application>
  <PresentationFormat>Widescreen</PresentationFormat>
  <Paragraphs>205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16</vt:i4>
      </vt:variant>
    </vt:vector>
  </HeadingPairs>
  <TitlesOfParts>
    <vt:vector size="34" baseType="lpstr">
      <vt:lpstr>Calibri</vt:lpstr>
      <vt:lpstr>Calibri Light</vt:lpstr>
      <vt:lpstr>DengXian</vt:lpstr>
      <vt:lpstr>Helvetica Light</vt:lpstr>
      <vt:lpstr>Helvetica Neue Light</vt:lpstr>
      <vt:lpstr>Roboto</vt:lpstr>
      <vt:lpstr>Trebuchet MS</vt:lpstr>
      <vt:lpstr>微软雅黑</vt:lpstr>
      <vt:lpstr>Arial</vt:lpstr>
      <vt:lpstr>1_Custom Design</vt:lpstr>
      <vt:lpstr>Office Theme</vt:lpstr>
      <vt:lpstr>1_Office Theme</vt:lpstr>
      <vt:lpstr>3_Office Theme</vt:lpstr>
      <vt:lpstr>2_Office Theme</vt:lpstr>
      <vt:lpstr>4_Office Theme</vt:lpstr>
      <vt:lpstr>5_Office Theme</vt:lpstr>
      <vt:lpstr>2_Custom Design</vt:lpstr>
      <vt:lpstr>3_Custom Design</vt:lpstr>
      <vt:lpstr>Social Analytics Project A Graph Based Recommender System (Jiak*Bot 2.0)</vt:lpstr>
      <vt:lpstr>Objective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did we recommend? </vt:lpstr>
      <vt:lpstr>How did we rank?</vt:lpstr>
      <vt:lpstr>In layman terms, we consider both sentiment and number of visits in ranking the venues</vt:lpstr>
      <vt:lpstr>Evaluating the Recommendations</vt:lpstr>
      <vt:lpstr>PowerPoint Presentation</vt:lpstr>
      <vt:lpstr>Evaluation Results</vt:lpstr>
      <vt:lpstr>Using the Results</vt:lpstr>
      <vt:lpstr>PowerPoint Presentation</vt:lpstr>
      <vt:lpstr>Q + A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THAM Jun Quan</dc:creator>
  <cp:lastModifiedBy>THAM Jun Quan</cp:lastModifiedBy>
  <cp:revision>136</cp:revision>
  <cp:lastPrinted>2017-07-25T10:38:44Z</cp:lastPrinted>
  <dcterms:created xsi:type="dcterms:W3CDTF">2017-04-16T09:08:56Z</dcterms:created>
  <dcterms:modified xsi:type="dcterms:W3CDTF">2017-07-25T10:44:15Z</dcterms:modified>
</cp:coreProperties>
</file>

<file path=docProps/thumbnail.jpeg>
</file>